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477" r:id="rId2"/>
    <p:sldId id="503" r:id="rId3"/>
    <p:sldId id="577" r:id="rId4"/>
    <p:sldId id="515" r:id="rId5"/>
    <p:sldId id="504" r:id="rId6"/>
    <p:sldId id="505" r:id="rId7"/>
    <p:sldId id="511" r:id="rId8"/>
    <p:sldId id="512" r:id="rId9"/>
    <p:sldId id="520" r:id="rId10"/>
    <p:sldId id="506" r:id="rId11"/>
    <p:sldId id="521" r:id="rId12"/>
    <p:sldId id="522" r:id="rId13"/>
    <p:sldId id="523" r:id="rId14"/>
    <p:sldId id="524" r:id="rId15"/>
    <p:sldId id="525" r:id="rId16"/>
    <p:sldId id="526" r:id="rId17"/>
    <p:sldId id="527" r:id="rId18"/>
    <p:sldId id="528" r:id="rId19"/>
    <p:sldId id="529" r:id="rId20"/>
    <p:sldId id="530" r:id="rId21"/>
    <p:sldId id="531" r:id="rId22"/>
    <p:sldId id="532" r:id="rId23"/>
    <p:sldId id="533"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46" r:id="rId37"/>
    <p:sldId id="547" r:id="rId38"/>
    <p:sldId id="548" r:id="rId39"/>
    <p:sldId id="549" r:id="rId40"/>
    <p:sldId id="550" r:id="rId41"/>
    <p:sldId id="551" r:id="rId42"/>
    <p:sldId id="552" r:id="rId43"/>
    <p:sldId id="553" r:id="rId44"/>
    <p:sldId id="554" r:id="rId45"/>
    <p:sldId id="555" r:id="rId46"/>
    <p:sldId id="556" r:id="rId47"/>
    <p:sldId id="557" r:id="rId48"/>
    <p:sldId id="558" r:id="rId49"/>
    <p:sldId id="559" r:id="rId50"/>
    <p:sldId id="560" r:id="rId51"/>
    <p:sldId id="561" r:id="rId52"/>
    <p:sldId id="562" r:id="rId53"/>
    <p:sldId id="563" r:id="rId54"/>
    <p:sldId id="564" r:id="rId55"/>
    <p:sldId id="565" r:id="rId56"/>
    <p:sldId id="566" r:id="rId57"/>
    <p:sldId id="567" r:id="rId58"/>
    <p:sldId id="568" r:id="rId59"/>
    <p:sldId id="569" r:id="rId60"/>
    <p:sldId id="570" r:id="rId61"/>
    <p:sldId id="571" r:id="rId62"/>
    <p:sldId id="572" r:id="rId63"/>
    <p:sldId id="573" r:id="rId64"/>
    <p:sldId id="574" r:id="rId65"/>
    <p:sldId id="575" r:id="rId66"/>
    <p:sldId id="576" r:id="rId67"/>
    <p:sldId id="513" r:id="rId68"/>
    <p:sldId id="516" r:id="rId69"/>
    <p:sldId id="517" r:id="rId70"/>
    <p:sldId id="519" r:id="rId71"/>
    <p:sldId id="518" r:id="rId72"/>
    <p:sldId id="507" r:id="rId73"/>
    <p:sldId id="508" r:id="rId74"/>
    <p:sldId id="509" r:id="rId75"/>
    <p:sldId id="510" r:id="rId76"/>
    <p:sldId id="501" r:id="rId77"/>
    <p:sldId id="502" r:id="rId7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71" autoAdjust="0"/>
    <p:restoredTop sz="95755"/>
  </p:normalViewPr>
  <p:slideViewPr>
    <p:cSldViewPr snapToGrid="0" snapToObjects="1">
      <p:cViewPr varScale="1">
        <p:scale>
          <a:sx n="160" d="100"/>
          <a:sy n="160" d="100"/>
        </p:scale>
        <p:origin x="282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5C28-4799-9346-D1D569E1D7AD}"/>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majorUnit val="2"/>
      </c:valAx>
      <c:valAx>
        <c:axId val="3820967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400"/>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16FA-48C4-A0EE-EA61048AFBD5}"/>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16FA-48C4-A0EE-EA61048AFBD5}"/>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36729002624671919"/>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993F-41CC-A9EC-51B1FB03746D}"/>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993F-41CC-A9EC-51B1FB03746D}"/>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6345503861015146"/>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1BB15-CF70-4CBB-8991-FA4C7E692553}" type="datetimeFigureOut">
              <a:rPr lang="ru-RU" smtClean="0"/>
              <a:t>28.10.2025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2EF0-63B4-4D68-B0B4-F2630094A77B}" type="slidenum">
              <a:rPr lang="ru-RU" smtClean="0"/>
              <a:t>‹#›</a:t>
            </a:fld>
            <a:endParaRPr lang="ru-RU"/>
          </a:p>
        </p:txBody>
      </p:sp>
    </p:spTree>
    <p:extLst>
      <p:ext uri="{BB962C8B-B14F-4D97-AF65-F5344CB8AC3E}">
        <p14:creationId xmlns:p14="http://schemas.microsoft.com/office/powerpoint/2010/main" val="422864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1EE0A-5ACD-4F73-9620-E7F7A315D9F8}" type="slidenum">
              <a:rPr kumimoji="0" lang="ru-RU"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1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fld id="{4E21ED73-FD05-6C40-A790-5064AF2FF744}" type="datetimeFigureOut">
              <a:rPr lang="ru-RU" smtClean="0"/>
              <a:t>28.10.2025</a:t>
            </a:fld>
            <a:endParaRPr lang="ru-RU"/>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40948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fld id="{4E21ED73-FD05-6C40-A790-5064AF2FF744}" type="datetimeFigureOut">
              <a:rPr lang="ru-RU" smtClean="0"/>
              <a:t>28.10.2025</a:t>
            </a:fld>
            <a:endParaRPr lang="ru-RU"/>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88562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fld id="{4E21ED73-FD05-6C40-A790-5064AF2FF744}" type="datetimeFigureOut">
              <a:rPr lang="ru-RU" smtClean="0"/>
              <a:t>28.10.2025</a:t>
            </a:fld>
            <a:endParaRPr lang="ru-RU"/>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26275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fld id="{4E21ED73-FD05-6C40-A790-5064AF2FF744}" type="datetimeFigureOut">
              <a:rPr lang="ru-RU" smtClean="0"/>
              <a:t>28.10.2025</a:t>
            </a:fld>
            <a:endParaRPr lang="ru-RU"/>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14557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fld id="{4E21ED73-FD05-6C40-A790-5064AF2FF744}" type="datetimeFigureOut">
              <a:rPr lang="ru-RU" smtClean="0"/>
              <a:t>28.10.2025</a:t>
            </a:fld>
            <a:endParaRPr lang="ru-RU"/>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66973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fld id="{4E21ED73-FD05-6C40-A790-5064AF2FF744}" type="datetimeFigureOut">
              <a:rPr lang="ru-RU" smtClean="0"/>
              <a:t>28.10.2025</a:t>
            </a:fld>
            <a:endParaRPr lang="ru-RU"/>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76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fld id="{4E21ED73-FD05-6C40-A790-5064AF2FF744}" type="datetimeFigureOut">
              <a:rPr lang="ru-RU" smtClean="0"/>
              <a:t>28.10.2025</a:t>
            </a:fld>
            <a:endParaRPr lang="ru-RU"/>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2504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fld id="{4E21ED73-FD05-6C40-A790-5064AF2FF744}" type="datetimeFigureOut">
              <a:rPr lang="ru-RU" smtClean="0"/>
              <a:t>28.10.2025</a:t>
            </a:fld>
            <a:endParaRPr lang="ru-RU"/>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07860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fld id="{4E21ED73-FD05-6C40-A790-5064AF2FF744}" type="datetimeFigureOut">
              <a:rPr lang="ru-RU" smtClean="0"/>
              <a:t>28.10.2025</a:t>
            </a:fld>
            <a:endParaRPr lang="ru-RU"/>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0127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fld id="{4E21ED73-FD05-6C40-A790-5064AF2FF744}" type="datetimeFigureOut">
              <a:rPr lang="ru-RU" smtClean="0"/>
              <a:t>28.10.2025</a:t>
            </a:fld>
            <a:endParaRPr lang="ru-RU"/>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57596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fld id="{4E21ED73-FD05-6C40-A790-5064AF2FF744}" type="datetimeFigureOut">
              <a:rPr lang="ru-RU" smtClean="0"/>
              <a:t>28.10.2025</a:t>
            </a:fld>
            <a:endParaRPr lang="ru-RU"/>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2868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ED73-FD05-6C40-A790-5064AF2FF744}" type="datetimeFigureOut">
              <a:rPr lang="ru-RU" smtClean="0"/>
              <a:t>28.10.2025</a:t>
            </a:fld>
            <a:endParaRPr lang="ru-RU"/>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3146E-EB30-254F-B4E6-05B94F814A70}" type="slidenum">
              <a:rPr lang="ru-RU" smtClean="0"/>
              <a:t>‹#›</a:t>
            </a:fld>
            <a:endParaRPr lang="ru-RU"/>
          </a:p>
        </p:txBody>
      </p:sp>
    </p:spTree>
    <p:extLst>
      <p:ext uri="{BB962C8B-B14F-4D97-AF65-F5344CB8AC3E}">
        <p14:creationId xmlns:p14="http://schemas.microsoft.com/office/powerpoint/2010/main" val="192502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cocodataset.org/#explore?id=5016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NUL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NUL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5.emf"/><Relationship Id="rId4" Type="http://schemas.openxmlformats.org/officeDocument/2006/relationships/image" Target="../media/image48.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для </a:t>
            </a:r>
            <a:r>
              <a:rPr lang="ru-RU" sz="5400" b="1" dirty="0" err="1">
                <a:solidFill>
                  <a:schemeClr val="bg1"/>
                </a:solidFill>
              </a:rPr>
              <a:t>низкопроизводительных</a:t>
            </a:r>
            <a:r>
              <a:rPr lang="ru-RU" sz="5400" b="1" dirty="0">
                <a:solidFill>
                  <a:schemeClr val="bg1"/>
                </a:solidFill>
              </a:rPr>
              <a:t> устройств</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 Тема 2.</a:t>
            </a:r>
            <a:r>
              <a:rPr lang="en-US" sz="2400" i="1" dirty="0">
                <a:solidFill>
                  <a:schemeClr val="bg1"/>
                </a:solidFill>
                <a:latin typeface="Arial" panose="020B0604020202020204" pitchFamily="34" charset="0"/>
                <a:cs typeface="Arial" panose="020B0604020202020204" pitchFamily="34" charset="0"/>
              </a:rPr>
              <a:t>7</a:t>
            </a:r>
            <a:r>
              <a:rPr lang="ru-RU"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96874" y="5970537"/>
            <a:ext cx="10086794" cy="784830"/>
          </a:xfrm>
          <a:prstGeom prst="rect">
            <a:avLst/>
          </a:prstGeom>
          <a:noFill/>
        </p:spPr>
        <p:txBody>
          <a:bodyPr wrap="square">
            <a:spAutoFit/>
          </a:bodyPr>
          <a:lstStyle/>
          <a:p>
            <a:pPr algn="ctr"/>
            <a:r>
              <a:rPr lang="ru-RU" sz="1500" b="0" i="0" dirty="0">
                <a:solidFill>
                  <a:schemeClr val="bg1"/>
                </a:solidFill>
                <a:effectLst/>
                <a:latin typeface="Arial" panose="020B0604020202020204" pitchFamily="34" charset="0"/>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lang="ru-RU" sz="1500" dirty="0">
              <a:solidFill>
                <a:schemeClr val="bg1"/>
              </a:solidFill>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3197365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707588"/>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07975" y="791774"/>
            <a:ext cx="11392717" cy="4948015"/>
          </a:xfrm>
        </p:spPr>
        <p:txBody>
          <a:bodyPr>
            <a:noAutofit/>
          </a:bodyPr>
          <a:lstStyle/>
          <a:p>
            <a:pPr eaLnBrk="0" fontAlgn="base" hangingPunct="0">
              <a:lnSpc>
                <a:spcPct val="100000"/>
              </a:lnSpc>
              <a:spcBef>
                <a:spcPct val="0"/>
              </a:spcBef>
              <a:spcAft>
                <a:spcPct val="0"/>
              </a:spcAft>
            </a:pPr>
            <a:r>
              <a:rPr lang="ru-RU" altLang="ru-RU" sz="2400" dirty="0" err="1">
                <a:solidFill>
                  <a:schemeClr val="bg1"/>
                </a:solidFill>
              </a:rPr>
              <a:t>MobileNet</a:t>
            </a:r>
            <a:r>
              <a:rPr lang="ru-RU" altLang="ru-RU" sz="2400" dirty="0">
                <a:solidFill>
                  <a:schemeClr val="bg1"/>
                </a:solidFill>
              </a:rPr>
              <a:t> v2 состоит из 17 блоков.</a:t>
            </a:r>
          </a:p>
          <a:p>
            <a:pPr eaLnBrk="0" fontAlgn="base" hangingPunct="0">
              <a:lnSpc>
                <a:spcPct val="100000"/>
              </a:lnSpc>
              <a:spcBef>
                <a:spcPct val="0"/>
              </a:spcBef>
              <a:spcAft>
                <a:spcPct val="0"/>
              </a:spcAft>
            </a:pPr>
            <a:r>
              <a:rPr lang="ru-RU" altLang="ru-RU" sz="2400" dirty="0">
                <a:solidFill>
                  <a:schemeClr val="bg1"/>
                </a:solidFill>
              </a:rPr>
              <a:t>В конце вместо </a:t>
            </a:r>
            <a:r>
              <a:rPr lang="ru-RU" altLang="ru-RU" sz="2400" dirty="0" err="1">
                <a:solidFill>
                  <a:schemeClr val="bg1"/>
                </a:solidFill>
              </a:rPr>
              <a:t>полносвязного</a:t>
            </a:r>
            <a:r>
              <a:rPr lang="ru-RU" altLang="ru-RU" sz="2400" dirty="0">
                <a:solidFill>
                  <a:schemeClr val="bg1"/>
                </a:solidFill>
              </a:rPr>
              <a:t> слоя – слой 1×1 свертки, </a:t>
            </a: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слой классификации. </a:t>
            </a:r>
          </a:p>
          <a:p>
            <a:pPr marL="228600" lvl="3" eaLnBrk="0" fontAlgn="base" hangingPunct="0">
              <a:lnSpc>
                <a:spcPct val="100000"/>
              </a:lnSpc>
              <a:spcBef>
                <a:spcPct val="0"/>
              </a:spcBef>
              <a:spcAft>
                <a:spcPct val="0"/>
              </a:spcAft>
              <a:buFontTx/>
              <a:buChar char="•"/>
            </a:pPr>
            <a:r>
              <a:rPr lang="ru-RU" altLang="ru-RU" sz="2400" dirty="0">
                <a:solidFill>
                  <a:schemeClr val="bg1"/>
                </a:solidFill>
              </a:rPr>
              <a:t>Таим образом блок </a:t>
            </a:r>
            <a:r>
              <a:rPr lang="ru-RU" altLang="ru-RU" sz="2400" dirty="0" err="1">
                <a:solidFill>
                  <a:schemeClr val="bg1"/>
                </a:solidFill>
              </a:rPr>
              <a:t>MobileNet</a:t>
            </a:r>
            <a:r>
              <a:rPr lang="ru-RU" altLang="ru-RU" sz="2400" dirty="0">
                <a:solidFill>
                  <a:schemeClr val="bg1"/>
                </a:solidFill>
              </a:rPr>
              <a:t> V2 имеет меньше параметров, чем для версии V1 и не много лучшую точность.</a:t>
            </a:r>
          </a:p>
          <a:p>
            <a:pPr lvl="0" eaLnBrk="0" fontAlgn="base" hangingPunct="0">
              <a:lnSpc>
                <a:spcPct val="100000"/>
              </a:lnSpc>
              <a:spcBef>
                <a:spcPct val="0"/>
              </a:spcBef>
              <a:spcAft>
                <a:spcPct val="0"/>
              </a:spcAft>
              <a:buNone/>
            </a:pPr>
            <a:endParaRPr lang="ru-RU" altLang="ru-RU" sz="2000" dirty="0">
              <a:solidFill>
                <a:schemeClr val="bg1"/>
              </a:solidFill>
            </a:endParaRPr>
          </a:p>
          <a:p>
            <a:pPr eaLnBrk="0" fontAlgn="base" hangingPunct="0">
              <a:lnSpc>
                <a:spcPct val="100000"/>
              </a:lnSpc>
              <a:spcBef>
                <a:spcPct val="0"/>
              </a:spcBef>
              <a:spcAft>
                <a:spcPct val="0"/>
              </a:spcAft>
            </a:pPr>
            <a:endParaRPr lang="ru-RU" altLang="ru-RU" sz="2000" dirty="0">
              <a:solidFill>
                <a:schemeClr val="bg1"/>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2" name="Picture 4" descr="MobileNetV2: инвертированные остатки и линейные узкие мес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7" y="3265781"/>
            <a:ext cx="4516025" cy="3375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62190" y="3265781"/>
            <a:ext cx="4304576" cy="646331"/>
          </a:xfrm>
          <a:prstGeom prst="rect">
            <a:avLst/>
          </a:prstGeom>
          <a:noFill/>
        </p:spPr>
        <p:txBody>
          <a:bodyPr wrap="none" rtlCol="0">
            <a:spAutoFit/>
          </a:bodyPr>
          <a:lstStyle/>
          <a:p>
            <a:r>
              <a:rPr lang="en-US" dirty="0">
                <a:solidFill>
                  <a:schemeClr val="bg1"/>
                </a:solidFill>
              </a:rPr>
              <a:t>t – expansion; s – stride; </a:t>
            </a:r>
            <a:r>
              <a:rPr lang="ru-RU" dirty="0">
                <a:solidFill>
                  <a:schemeClr val="bg1"/>
                </a:solidFill>
              </a:rPr>
              <a:t> с – число каналов</a:t>
            </a:r>
          </a:p>
          <a:p>
            <a:r>
              <a:rPr lang="en-US" dirty="0">
                <a:solidFill>
                  <a:schemeClr val="bg1"/>
                </a:solidFill>
              </a:rPr>
              <a:t>n-</a:t>
            </a:r>
            <a:r>
              <a:rPr lang="ru-RU" dirty="0">
                <a:solidFill>
                  <a:schemeClr val="bg1"/>
                </a:solidFill>
              </a:rPr>
              <a:t>число одинаковых блоков</a:t>
            </a:r>
          </a:p>
        </p:txBody>
      </p:sp>
      <p:sp>
        <p:nvSpPr>
          <p:cNvPr id="12" name="Прямоугольник 11"/>
          <p:cNvSpPr/>
          <p:nvPr/>
        </p:nvSpPr>
        <p:spPr>
          <a:xfrm>
            <a:off x="5762190" y="5790266"/>
            <a:ext cx="568686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Sandler, Mark, et al. "Mobilenetv2: Inverted residuals and linear bottlenecks." Proceedings of the IEEE conference on computer vision and pattern recognition. 2018.</a:t>
            </a:r>
            <a:endParaRPr lang="ru-RU" sz="1600" i="1" dirty="0">
              <a:solidFill>
                <a:schemeClr val="accent1">
                  <a:lumMod val="60000"/>
                  <a:lumOff val="40000"/>
                </a:schemeClr>
              </a:solidFill>
            </a:endParaRPr>
          </a:p>
        </p:txBody>
      </p:sp>
      <p:sp>
        <p:nvSpPr>
          <p:cNvPr id="13" name="Прямоугольник 12">
            <a:extLst>
              <a:ext uri="{FF2B5EF4-FFF2-40B4-BE49-F238E27FC236}">
                <a16:creationId xmlns:a16="http://schemas.microsoft.com/office/drawing/2014/main" id="{853FA716-06FA-9D4D-89E4-FA75F65F2D79}"/>
              </a:ext>
            </a:extLst>
          </p:cNvPr>
          <p:cNvSpPr/>
          <p:nvPr/>
        </p:nvSpPr>
        <p:spPr>
          <a:xfrm>
            <a:off x="335181" y="770769"/>
            <a:ext cx="10854017" cy="1223132"/>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40447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
        <p:nvSpPr>
          <p:cNvPr id="18" name="Прямоугольник 17">
            <a:extLst>
              <a:ext uri="{FF2B5EF4-FFF2-40B4-BE49-F238E27FC236}">
                <a16:creationId xmlns:a16="http://schemas.microsoft.com/office/drawing/2014/main" id="{B901BEA9-7CB3-D04B-B195-47C37B7FABCF}"/>
              </a:ext>
            </a:extLst>
          </p:cNvPr>
          <p:cNvSpPr/>
          <p:nvPr/>
        </p:nvSpPr>
        <p:spPr>
          <a:xfrm>
            <a:off x="252323" y="863125"/>
            <a:ext cx="11599018" cy="7769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57E2BD41-1D00-8E40-A53B-0E5EF4D3D3F3}"/>
              </a:ext>
            </a:extLst>
          </p:cNvPr>
          <p:cNvSpPr/>
          <p:nvPr/>
        </p:nvSpPr>
        <p:spPr>
          <a:xfrm>
            <a:off x="340658" y="4107068"/>
            <a:ext cx="11599018" cy="12341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861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sp>
        <p:nvSpPr>
          <p:cNvPr id="19" name="Прямоугольник 18">
            <a:extLst>
              <a:ext uri="{FF2B5EF4-FFF2-40B4-BE49-F238E27FC236}">
                <a16:creationId xmlns:a16="http://schemas.microsoft.com/office/drawing/2014/main" id="{EAAD958B-7553-DD42-B1EC-72A3548824F5}"/>
              </a:ext>
            </a:extLst>
          </p:cNvPr>
          <p:cNvSpPr/>
          <p:nvPr/>
        </p:nvSpPr>
        <p:spPr>
          <a:xfrm>
            <a:off x="340657" y="1878262"/>
            <a:ext cx="11599018" cy="1121228"/>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Tree>
    <p:extLst>
      <p:ext uri="{BB962C8B-B14F-4D97-AF65-F5344CB8AC3E}">
        <p14:creationId xmlns:p14="http://schemas.microsoft.com/office/powerpoint/2010/main" val="3918070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3222492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139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1320553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15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BAE5341B-7E0D-4949-8221-9BF1DEBFBFA6}"/>
              </a:ext>
            </a:extLst>
          </p:cNvPr>
          <p:cNvSpPr/>
          <p:nvPr/>
        </p:nvSpPr>
        <p:spPr>
          <a:xfrm>
            <a:off x="229235" y="1922668"/>
            <a:ext cx="11733530" cy="140110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72553" y="4080579"/>
            <a:ext cx="6314622" cy="2584671"/>
          </a:xfrm>
          <a:prstGeom prst="rect">
            <a:avLst/>
          </a:prstGeom>
          <a:solidFill>
            <a:schemeClr val="bg1">
              <a:lumMod val="95000"/>
            </a:schemeClr>
          </a:solidFill>
        </p:spPr>
      </p:pic>
    </p:spTree>
    <p:extLst>
      <p:ext uri="{BB962C8B-B14F-4D97-AF65-F5344CB8AC3E}">
        <p14:creationId xmlns:p14="http://schemas.microsoft.com/office/powerpoint/2010/main" val="3908050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427428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Прямоугольник 9">
            <a:extLst>
              <a:ext uri="{FF2B5EF4-FFF2-40B4-BE49-F238E27FC236}">
                <a16:creationId xmlns:a16="http://schemas.microsoft.com/office/drawing/2014/main" id="{42266C1F-9DF9-2741-B1CE-D7DBFDDCFA7B}"/>
              </a:ext>
            </a:extLst>
          </p:cNvPr>
          <p:cNvSpPr/>
          <p:nvPr/>
        </p:nvSpPr>
        <p:spPr>
          <a:xfrm>
            <a:off x="225060" y="1596570"/>
            <a:ext cx="11565619" cy="21372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Tree>
    <p:extLst>
      <p:ext uri="{BB962C8B-B14F-4D97-AF65-F5344CB8AC3E}">
        <p14:creationId xmlns:p14="http://schemas.microsoft.com/office/powerpoint/2010/main" val="4284431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smtClean="0">
                <a:solidFill>
                  <a:schemeClr val="bg1"/>
                </a:solidFill>
              </a:rPr>
              <a:t>Основная идея </a:t>
            </a:r>
            <a:r>
              <a:rPr lang="en-US" sz="2400" b="1" dirty="0" err="1" smtClean="0">
                <a:solidFill>
                  <a:schemeClr val="bg1"/>
                </a:solidFill>
              </a:rPr>
              <a:t>MobileNet</a:t>
            </a:r>
            <a:r>
              <a:rPr lang="ru-RU" sz="2400" b="1" dirty="0" smtClean="0">
                <a:solidFill>
                  <a:schemeClr val="bg1"/>
                </a:solidFill>
              </a:rPr>
              <a:t> – возьмем </a:t>
            </a:r>
            <a:r>
              <a:rPr lang="en-US" sz="2400" b="1" dirty="0" err="1" smtClean="0">
                <a:solidFill>
                  <a:schemeClr val="bg1"/>
                </a:solidFill>
              </a:rPr>
              <a:t>ResNet</a:t>
            </a:r>
            <a:r>
              <a:rPr lang="en-US" sz="2400" b="1" dirty="0" smtClean="0">
                <a:solidFill>
                  <a:schemeClr val="bg1"/>
                </a:solidFill>
              </a:rPr>
              <a:t> block </a:t>
            </a:r>
            <a:r>
              <a:rPr lang="ru-RU" sz="2400" b="1" dirty="0" smtClean="0">
                <a:solidFill>
                  <a:schemeClr val="bg1"/>
                </a:solidFill>
              </a:rPr>
              <a:t>и</a:t>
            </a:r>
          </a:p>
          <a:p>
            <a:pPr eaLnBrk="0" fontAlgn="base" hangingPunct="0">
              <a:lnSpc>
                <a:spcPct val="100000"/>
              </a:lnSpc>
              <a:spcBef>
                <a:spcPct val="0"/>
              </a:spcBef>
              <a:spcAft>
                <a:spcPct val="0"/>
              </a:spcAft>
            </a:pPr>
            <a:r>
              <a:rPr lang="ru-RU" altLang="ru-RU" sz="2400" b="1" dirty="0" smtClean="0">
                <a:solidFill>
                  <a:schemeClr val="bg1"/>
                </a:solidFill>
              </a:rPr>
              <a:t>Сделаем обратный </a:t>
            </a:r>
            <a:r>
              <a:rPr lang="en-US" altLang="ru-RU" sz="2400" b="1" dirty="0" smtClean="0">
                <a:solidFill>
                  <a:schemeClr val="bg1"/>
                </a:solidFill>
              </a:rPr>
              <a:t>bottleneck</a:t>
            </a:r>
          </a:p>
          <a:p>
            <a:pPr eaLnBrk="0" fontAlgn="base" hangingPunct="0">
              <a:lnSpc>
                <a:spcPct val="100000"/>
              </a:lnSpc>
              <a:spcBef>
                <a:spcPct val="0"/>
              </a:spcBef>
              <a:spcAft>
                <a:spcPct val="0"/>
              </a:spcAft>
            </a:pPr>
            <a:r>
              <a:rPr lang="ru-RU" altLang="ru-RU" sz="2400" b="1" dirty="0" smtClean="0">
                <a:solidFill>
                  <a:schemeClr val="bg1"/>
                </a:solidFill>
              </a:rPr>
              <a:t>И сделаем самую компактную свертку</a:t>
            </a:r>
            <a:endParaRPr lang="ru-RU" altLang="ru-RU" sz="22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238805" y="957129"/>
            <a:ext cx="11661340" cy="7959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4882192" y="3761481"/>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pic>
        <p:nvPicPr>
          <p:cNvPr id="12" name="Рисунок 11"/>
          <p:cNvPicPr>
            <a:picLocks noChangeAspect="1"/>
          </p:cNvPicPr>
          <p:nvPr/>
        </p:nvPicPr>
        <p:blipFill rotWithShape="1">
          <a:blip r:embed="rId4"/>
          <a:srcRect r="77389"/>
          <a:stretch/>
        </p:blipFill>
        <p:spPr>
          <a:xfrm>
            <a:off x="238805" y="3194161"/>
            <a:ext cx="1898090" cy="2878333"/>
          </a:xfrm>
          <a:prstGeom prst="rect">
            <a:avLst/>
          </a:prstGeom>
          <a:solidFill>
            <a:schemeClr val="bg1">
              <a:lumMod val="95000"/>
            </a:schemeClr>
          </a:solidFill>
        </p:spPr>
      </p:pic>
      <p:pic>
        <p:nvPicPr>
          <p:cNvPr id="13" name="Рисунок 12"/>
          <p:cNvPicPr>
            <a:picLocks noChangeAspect="1"/>
          </p:cNvPicPr>
          <p:nvPr/>
        </p:nvPicPr>
        <p:blipFill rotWithShape="1">
          <a:blip r:embed="rId4"/>
          <a:srcRect r="77389" b="27837"/>
          <a:stretch/>
        </p:blipFill>
        <p:spPr>
          <a:xfrm>
            <a:off x="2602519" y="3194160"/>
            <a:ext cx="1898090" cy="2077087"/>
          </a:xfrm>
          <a:prstGeom prst="rect">
            <a:avLst/>
          </a:prstGeom>
          <a:solidFill>
            <a:schemeClr val="bg1">
              <a:lumMod val="95000"/>
            </a:schemeClr>
          </a:solidFill>
        </p:spPr>
      </p:pic>
      <p:pic>
        <p:nvPicPr>
          <p:cNvPr id="15" name="Рисунок 14"/>
          <p:cNvPicPr>
            <a:picLocks noChangeAspect="1"/>
          </p:cNvPicPr>
          <p:nvPr/>
        </p:nvPicPr>
        <p:blipFill rotWithShape="1">
          <a:blip r:embed="rId4"/>
          <a:srcRect l="11501" t="47454" r="83838" b="46514"/>
          <a:stretch/>
        </p:blipFill>
        <p:spPr>
          <a:xfrm>
            <a:off x="2794136" y="4553789"/>
            <a:ext cx="391324" cy="173599"/>
          </a:xfrm>
          <a:prstGeom prst="rect">
            <a:avLst/>
          </a:prstGeom>
          <a:solidFill>
            <a:schemeClr val="bg1">
              <a:lumMod val="95000"/>
            </a:schemeClr>
          </a:solidFill>
        </p:spPr>
      </p:pic>
      <p:pic>
        <p:nvPicPr>
          <p:cNvPr id="17" name="Рисунок 16"/>
          <p:cNvPicPr>
            <a:picLocks noChangeAspect="1"/>
          </p:cNvPicPr>
          <p:nvPr/>
        </p:nvPicPr>
        <p:blipFill rotWithShape="1">
          <a:blip r:embed="rId4"/>
          <a:srcRect l="1880" t="47528" r="94703" b="47282"/>
          <a:stretch/>
        </p:blipFill>
        <p:spPr>
          <a:xfrm>
            <a:off x="3585882" y="4554071"/>
            <a:ext cx="286871" cy="149411"/>
          </a:xfrm>
          <a:prstGeom prst="rect">
            <a:avLst/>
          </a:prstGeom>
          <a:solidFill>
            <a:schemeClr val="bg1">
              <a:lumMod val="95000"/>
            </a:schemeClr>
          </a:solidFill>
        </p:spPr>
      </p:pic>
    </p:spTree>
    <p:extLst>
      <p:ext uri="{BB962C8B-B14F-4D97-AF65-F5344CB8AC3E}">
        <p14:creationId xmlns:p14="http://schemas.microsoft.com/office/powerpoint/2010/main" val="595479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E408833C-B93C-2F43-9488-084F6674AC0B}"/>
              </a:ext>
            </a:extLst>
          </p:cNvPr>
          <p:cNvSpPr/>
          <p:nvPr/>
        </p:nvSpPr>
        <p:spPr>
          <a:xfrm>
            <a:off x="57150" y="3095394"/>
            <a:ext cx="9705976" cy="446091"/>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3319147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2" y="-125885"/>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Идеи внимания и </a:t>
            </a:r>
            <a:r>
              <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rPr>
              <a:t/>
            </a:r>
            <a:br>
              <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слой </a:t>
            </a:r>
            <a:r>
              <a:rPr kumimoji="0" lang="en-US" alt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Squeeze and Excitation </a:t>
            </a:r>
            <a:endPar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7" name="Прямоугольник 6"/>
          <p:cNvSpPr/>
          <p:nvPr/>
        </p:nvSpPr>
        <p:spPr>
          <a:xfrm>
            <a:off x="313575" y="387650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2.</a:t>
            </a:r>
            <a:r>
              <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8</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79782" y="5892307"/>
            <a:ext cx="10086794"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kumimoji="0" lang="ru-RU" sz="1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25366054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
        <p:nvSpPr>
          <p:cNvPr id="18" name="Прямоугольник 17">
            <a:extLst>
              <a:ext uri="{FF2B5EF4-FFF2-40B4-BE49-F238E27FC236}">
                <a16:creationId xmlns:a16="http://schemas.microsoft.com/office/drawing/2014/main" id="{B901BEA9-7CB3-D04B-B195-47C37B7FABCF}"/>
              </a:ext>
            </a:extLst>
          </p:cNvPr>
          <p:cNvSpPr/>
          <p:nvPr/>
        </p:nvSpPr>
        <p:spPr>
          <a:xfrm>
            <a:off x="252323" y="863125"/>
            <a:ext cx="11599018" cy="7769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57E2BD41-1D00-8E40-A53B-0E5EF4D3D3F3}"/>
              </a:ext>
            </a:extLst>
          </p:cNvPr>
          <p:cNvSpPr/>
          <p:nvPr/>
        </p:nvSpPr>
        <p:spPr>
          <a:xfrm>
            <a:off x="340658" y="4107068"/>
            <a:ext cx="11599018" cy="12341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895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sp>
        <p:nvSpPr>
          <p:cNvPr id="19" name="Прямоугольник 18">
            <a:extLst>
              <a:ext uri="{FF2B5EF4-FFF2-40B4-BE49-F238E27FC236}">
                <a16:creationId xmlns:a16="http://schemas.microsoft.com/office/drawing/2014/main" id="{EAAD958B-7553-DD42-B1EC-72A3548824F5}"/>
              </a:ext>
            </a:extLst>
          </p:cNvPr>
          <p:cNvSpPr/>
          <p:nvPr/>
        </p:nvSpPr>
        <p:spPr>
          <a:xfrm>
            <a:off x="340657" y="1878262"/>
            <a:ext cx="11599018" cy="1121228"/>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Tree>
    <p:extLst>
      <p:ext uri="{BB962C8B-B14F-4D97-AF65-F5344CB8AC3E}">
        <p14:creationId xmlns:p14="http://schemas.microsoft.com/office/powerpoint/2010/main" val="2298852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446353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301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3924084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1485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BAE5341B-7E0D-4949-8221-9BF1DEBFBFA6}"/>
              </a:ext>
            </a:extLst>
          </p:cNvPr>
          <p:cNvSpPr/>
          <p:nvPr/>
        </p:nvSpPr>
        <p:spPr>
          <a:xfrm>
            <a:off x="229235" y="1922668"/>
            <a:ext cx="11733530" cy="140110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72553" y="4080579"/>
            <a:ext cx="6314622" cy="2584671"/>
          </a:xfrm>
          <a:prstGeom prst="rect">
            <a:avLst/>
          </a:prstGeom>
          <a:solidFill>
            <a:schemeClr val="bg1">
              <a:lumMod val="95000"/>
            </a:schemeClr>
          </a:solidFill>
        </p:spPr>
      </p:pic>
    </p:spTree>
    <p:extLst>
      <p:ext uri="{BB962C8B-B14F-4D97-AF65-F5344CB8AC3E}">
        <p14:creationId xmlns:p14="http://schemas.microsoft.com/office/powerpoint/2010/main" val="16230005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2546553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en-US" altLang="ru-RU" dirty="0">
                <a:solidFill>
                  <a:schemeClr val="bg1"/>
                </a:solidFill>
              </a:rPr>
              <a:t>bottleneck </a:t>
            </a:r>
            <a:r>
              <a:rPr lang="ru-RU" altLang="ru-RU" dirty="0">
                <a:solidFill>
                  <a:schemeClr val="bg1"/>
                </a:solidFill>
              </a:rPr>
              <a:t>блока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238805" y="957129"/>
            <a:ext cx="11661340" cy="7959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2913982" y="3838394"/>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spTree>
    <p:extLst>
      <p:ext uri="{BB962C8B-B14F-4D97-AF65-F5344CB8AC3E}">
        <p14:creationId xmlns:p14="http://schemas.microsoft.com/office/powerpoint/2010/main" val="41097648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Прямоугольник 9">
            <a:extLst>
              <a:ext uri="{FF2B5EF4-FFF2-40B4-BE49-F238E27FC236}">
                <a16:creationId xmlns:a16="http://schemas.microsoft.com/office/drawing/2014/main" id="{42266C1F-9DF9-2741-B1CE-D7DBFDDCFA7B}"/>
              </a:ext>
            </a:extLst>
          </p:cNvPr>
          <p:cNvSpPr/>
          <p:nvPr/>
        </p:nvSpPr>
        <p:spPr>
          <a:xfrm>
            <a:off x="225060" y="1596570"/>
            <a:ext cx="11565619" cy="21372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Tree>
    <p:extLst>
      <p:ext uri="{BB962C8B-B14F-4D97-AF65-F5344CB8AC3E}">
        <p14:creationId xmlns:p14="http://schemas.microsoft.com/office/powerpoint/2010/main" val="33050619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E408833C-B93C-2F43-9488-084F6674AC0B}"/>
              </a:ext>
            </a:extLst>
          </p:cNvPr>
          <p:cNvSpPr/>
          <p:nvPr/>
        </p:nvSpPr>
        <p:spPr>
          <a:xfrm>
            <a:off x="57150" y="3095394"/>
            <a:ext cx="9705976" cy="446091"/>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894356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220977" y="2541523"/>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Автоматический поиск архитектур</a:t>
            </a:r>
            <a:endPar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5293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2.</a:t>
            </a:r>
            <a:r>
              <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9</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02870" y="6020668"/>
            <a:ext cx="10086794"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kumimoji="0" lang="ru-RU" sz="1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4266082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en-US" sz="4800" b="1" dirty="0" err="1">
                <a:solidFill>
                  <a:schemeClr val="bg1"/>
                </a:solidFill>
                <a:latin typeface="+mn-lt"/>
              </a:rPr>
              <a:t>AutoML</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github.com/hibayesian/awesome-automl-papers/raw/master/resources/proced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969" y="967741"/>
            <a:ext cx="9065692" cy="549746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spTree>
    <p:extLst>
      <p:ext uri="{BB962C8B-B14F-4D97-AF65-F5344CB8AC3E}">
        <p14:creationId xmlns:p14="http://schemas.microsoft.com/office/powerpoint/2010/main" val="30954962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err="1">
                <a:solidFill>
                  <a:schemeClr val="bg1"/>
                </a:solidFill>
                <a:latin typeface="+mn-lt"/>
              </a:rPr>
              <a:t>Автоп</a:t>
            </a:r>
            <a:r>
              <a:rPr lang="en-US" sz="4800" b="1" dirty="0">
                <a:solidFill>
                  <a:schemeClr val="bg1"/>
                </a:solidFill>
                <a:latin typeface="+mn-lt"/>
              </a:rPr>
              <a:t> </a:t>
            </a:r>
            <a:r>
              <a:rPr lang="ru-RU" sz="4800" b="1" dirty="0">
                <a:solidFill>
                  <a:schemeClr val="bg1"/>
                </a:solidFill>
                <a:latin typeface="+mn-lt"/>
              </a:rPr>
              <a:t>МЛ</a:t>
            </a: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pic>
        <p:nvPicPr>
          <p:cNvPr id="2050" name="Picture 2" descr="https://github.com/hibayesian/awesome-automl-papers/raw/master/resources/auto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98" y="0"/>
            <a:ext cx="9711902" cy="681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16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200" dirty="0" err="1">
                <a:solidFill>
                  <a:schemeClr val="bg1"/>
                </a:solidFill>
              </a:rPr>
              <a:t>Neural</a:t>
            </a:r>
            <a:r>
              <a:rPr lang="ru-RU" sz="2200" dirty="0">
                <a:solidFill>
                  <a:schemeClr val="bg1"/>
                </a:solidFill>
              </a:rPr>
              <a:t> </a:t>
            </a:r>
            <a:r>
              <a:rPr lang="ru-RU" sz="2200" dirty="0" err="1">
                <a:solidFill>
                  <a:schemeClr val="bg1"/>
                </a:solidFill>
              </a:rPr>
              <a:t>Architecture</a:t>
            </a:r>
            <a:r>
              <a:rPr lang="ru-RU" sz="2200" dirty="0">
                <a:solidFill>
                  <a:schemeClr val="bg1"/>
                </a:solidFill>
              </a:rPr>
              <a:t> </a:t>
            </a:r>
            <a:r>
              <a:rPr lang="ru-RU" sz="2200" dirty="0" err="1">
                <a:solidFill>
                  <a:schemeClr val="bg1"/>
                </a:solidFill>
              </a:rPr>
              <a:t>Search</a:t>
            </a:r>
            <a:r>
              <a:rPr lang="ru-RU" sz="2200" dirty="0">
                <a:solidFill>
                  <a:schemeClr val="bg1"/>
                </a:solidFill>
              </a:rPr>
              <a:t> (NAS) – метод автоматического поиска архитектур </a:t>
            </a:r>
          </a:p>
          <a:p>
            <a:pPr>
              <a:lnSpc>
                <a:spcPct val="100000"/>
              </a:lnSpc>
              <a:spcBef>
                <a:spcPts val="600"/>
              </a:spcBef>
            </a:pPr>
            <a:r>
              <a:rPr lang="ru-RU" sz="2200" dirty="0">
                <a:solidFill>
                  <a:schemeClr val="bg1"/>
                </a:solidFill>
              </a:rPr>
              <a:t>Метод позволяет найти наиболее оптимальные архитектуры нейронных сетей для решения конкретных задач компьютерного зрения,</a:t>
            </a:r>
          </a:p>
          <a:p>
            <a:pPr lvl="1">
              <a:lnSpc>
                <a:spcPct val="100000"/>
              </a:lnSpc>
              <a:spcBef>
                <a:spcPts val="600"/>
              </a:spcBef>
            </a:pPr>
            <a:r>
              <a:rPr lang="ru-RU" sz="2200" dirty="0">
                <a:solidFill>
                  <a:schemeClr val="bg1"/>
                </a:solidFill>
              </a:rPr>
              <a:t>Например, для конкретного набора данных.</a:t>
            </a:r>
          </a:p>
          <a:p>
            <a:pPr lvl="1">
              <a:lnSpc>
                <a:spcPct val="100000"/>
              </a:lnSpc>
              <a:spcBef>
                <a:spcPts val="600"/>
              </a:spcBef>
            </a:pPr>
            <a:r>
              <a:rPr lang="ru-RU" sz="2200" dirty="0">
                <a:solidFill>
                  <a:schemeClr val="bg1"/>
                </a:solidFill>
              </a:rPr>
              <a:t>Также </a:t>
            </a:r>
            <a:r>
              <a:rPr lang="en-US" sz="2200" dirty="0">
                <a:solidFill>
                  <a:schemeClr val="bg1"/>
                </a:solidFill>
              </a:rPr>
              <a:t>NAS </a:t>
            </a:r>
            <a:r>
              <a:rPr lang="ru-RU" sz="2200" dirty="0">
                <a:solidFill>
                  <a:schemeClr val="bg1"/>
                </a:solidFill>
              </a:rPr>
              <a:t>позволяет оптимизировать архитектуру под конкретные конечные устройств </a:t>
            </a:r>
          </a:p>
          <a:p>
            <a:pPr lvl="2">
              <a:lnSpc>
                <a:spcPct val="100000"/>
              </a:lnSpc>
              <a:spcBef>
                <a:spcPts val="600"/>
              </a:spcBef>
            </a:pPr>
            <a:r>
              <a:rPr lang="ru-RU" sz="2200" dirty="0">
                <a:solidFill>
                  <a:schemeClr val="bg1"/>
                </a:solidFill>
              </a:rPr>
              <a:t>Например, оптимизировать время работы</a:t>
            </a:r>
          </a:p>
          <a:p>
            <a:pPr>
              <a:lnSpc>
                <a:spcPct val="100000"/>
              </a:lnSpc>
              <a:spcBef>
                <a:spcPts val="600"/>
              </a:spcBef>
            </a:pPr>
            <a:r>
              <a:rPr lang="ru-RU" sz="2200" dirty="0">
                <a:solidFill>
                  <a:schemeClr val="bg1"/>
                </a:solidFill>
              </a:rPr>
              <a:t>Как правило составленные блоки для </a:t>
            </a:r>
            <a:r>
              <a:rPr lang="en-US" sz="2200" dirty="0">
                <a:solidFill>
                  <a:schemeClr val="bg1"/>
                </a:solidFill>
              </a:rPr>
              <a:t>NAS </a:t>
            </a:r>
            <a:r>
              <a:rPr lang="ru-RU" sz="2200" dirty="0">
                <a:solidFill>
                  <a:schemeClr val="bg1"/>
                </a:solidFill>
              </a:rPr>
              <a:t>хорошо известных, </a:t>
            </a:r>
            <a:br>
              <a:rPr lang="ru-RU" sz="2200" dirty="0">
                <a:solidFill>
                  <a:schemeClr val="bg1"/>
                </a:solidFill>
              </a:rPr>
            </a:br>
            <a:r>
              <a:rPr lang="ru-RU" sz="2200" dirty="0">
                <a:solidFill>
                  <a:schemeClr val="bg1"/>
                </a:solidFill>
              </a:rPr>
              <a:t>но неизвестна их наилучшая конфигурация.</a:t>
            </a:r>
          </a:p>
          <a:p>
            <a:pPr lvl="1">
              <a:lnSpc>
                <a:spcPct val="100000"/>
              </a:lnSpc>
              <a:spcBef>
                <a:spcPts val="600"/>
              </a:spcBef>
            </a:pPr>
            <a:r>
              <a:rPr lang="ru-RU" sz="2200" dirty="0">
                <a:solidFill>
                  <a:schemeClr val="bg1"/>
                </a:solidFill>
              </a:rPr>
              <a:t>Для каждого устройства/задачи конфигурация может быть своей.</a:t>
            </a:r>
            <a:endParaRPr lang="en-US" sz="2200" dirty="0">
              <a:solidFill>
                <a:schemeClr val="bg1"/>
              </a:solidFill>
            </a:endParaRPr>
          </a:p>
          <a:p>
            <a:pPr marL="266700" lvl="1">
              <a:lnSpc>
                <a:spcPct val="100000"/>
              </a:lnSpc>
              <a:spcBef>
                <a:spcPts val="600"/>
              </a:spcBef>
            </a:pPr>
            <a:r>
              <a:rPr lang="ru-RU" sz="2200" u="sng" dirty="0">
                <a:solidFill>
                  <a:schemeClr val="bg1"/>
                </a:solidFill>
              </a:rPr>
              <a:t>Самый большой недостаток </a:t>
            </a:r>
            <a:r>
              <a:rPr lang="en-US" sz="2200" u="sng" dirty="0">
                <a:solidFill>
                  <a:schemeClr val="bg1"/>
                </a:solidFill>
              </a:rPr>
              <a:t>NAS – </a:t>
            </a:r>
            <a:r>
              <a:rPr lang="ru-RU" sz="2200" u="sng" dirty="0">
                <a:solidFill>
                  <a:schemeClr val="bg1"/>
                </a:solidFill>
              </a:rPr>
              <a:t>результат зависит от исследователя.</a:t>
            </a:r>
          </a:p>
          <a:p>
            <a:pPr marL="723900" lvl="2">
              <a:lnSpc>
                <a:spcPct val="100000"/>
              </a:lnSpc>
              <a:spcBef>
                <a:spcPts val="600"/>
              </a:spcBef>
            </a:pPr>
            <a:r>
              <a:rPr lang="ru-RU" sz="2200" dirty="0">
                <a:solidFill>
                  <a:schemeClr val="bg1"/>
                </a:solidFill>
              </a:rPr>
              <a:t>НА практике </a:t>
            </a:r>
            <a:r>
              <a:rPr lang="en-US" sz="2200" dirty="0">
                <a:solidFill>
                  <a:schemeClr val="bg1"/>
                </a:solidFill>
              </a:rPr>
              <a:t>NAS</a:t>
            </a:r>
            <a:r>
              <a:rPr lang="ru-RU" sz="2200" dirty="0">
                <a:solidFill>
                  <a:schemeClr val="bg1"/>
                </a:solidFill>
              </a:rPr>
              <a:t> часто</a:t>
            </a:r>
            <a:r>
              <a:rPr lang="en-US" sz="2200" dirty="0">
                <a:solidFill>
                  <a:schemeClr val="bg1"/>
                </a:solidFill>
              </a:rPr>
              <a:t> </a:t>
            </a:r>
            <a:r>
              <a:rPr lang="ru-RU" sz="2200" dirty="0">
                <a:solidFill>
                  <a:schemeClr val="bg1"/>
                </a:solidFill>
              </a:rPr>
              <a:t>используют для широкого тюнинга.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7785100" y="5314565"/>
            <a:ext cx="3972560" cy="1276735"/>
          </a:xfrm>
          <a:prstGeom prst="rect">
            <a:avLst/>
          </a:prstGeom>
          <a:solidFill>
            <a:schemeClr val="bg1">
              <a:lumMod val="95000"/>
            </a:schemeClr>
          </a:solidFill>
        </p:spPr>
      </p:pic>
      <p:sp>
        <p:nvSpPr>
          <p:cNvPr id="7" name="Прямоугольник 6"/>
          <p:cNvSpPr/>
          <p:nvPr/>
        </p:nvSpPr>
        <p:spPr>
          <a:xfrm>
            <a:off x="123856" y="4467182"/>
            <a:ext cx="8832137" cy="84738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Прямоугольник 7"/>
          <p:cNvSpPr/>
          <p:nvPr/>
        </p:nvSpPr>
        <p:spPr>
          <a:xfrm>
            <a:off x="307975" y="1375872"/>
            <a:ext cx="11374126" cy="75438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4515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400" dirty="0">
                <a:solidFill>
                  <a:schemeClr val="bg1"/>
                </a:solidFill>
              </a:rPr>
              <a:t>Методы NAS подразумевают три составляющие</a:t>
            </a:r>
          </a:p>
          <a:p>
            <a:pPr lvl="1">
              <a:lnSpc>
                <a:spcPct val="100000"/>
              </a:lnSpc>
              <a:spcBef>
                <a:spcPts val="1200"/>
              </a:spcBef>
            </a:pPr>
            <a:r>
              <a:rPr lang="ru-RU" b="1" dirty="0">
                <a:solidFill>
                  <a:schemeClr val="bg1"/>
                </a:solidFill>
              </a:rPr>
              <a:t>Пространство поиска (</a:t>
            </a:r>
            <a:r>
              <a:rPr lang="ru-RU" b="1" dirty="0" err="1">
                <a:solidFill>
                  <a:schemeClr val="bg1"/>
                </a:solidFill>
              </a:rPr>
              <a:t>Search</a:t>
            </a:r>
            <a:r>
              <a:rPr lang="ru-RU" b="1" dirty="0">
                <a:solidFill>
                  <a:schemeClr val="bg1"/>
                </a:solidFill>
              </a:rPr>
              <a:t> </a:t>
            </a:r>
            <a:r>
              <a:rPr lang="ru-RU" b="1" dirty="0" err="1">
                <a:solidFill>
                  <a:schemeClr val="bg1"/>
                </a:solidFill>
              </a:rPr>
              <a:t>Space</a:t>
            </a:r>
            <a:r>
              <a:rPr lang="ru-RU" b="1" dirty="0">
                <a:solidFill>
                  <a:schemeClr val="bg1"/>
                </a:solidFill>
              </a:rPr>
              <a:t>)</a:t>
            </a:r>
            <a:r>
              <a:rPr lang="en-US" b="1" dirty="0">
                <a:solidFill>
                  <a:schemeClr val="bg1"/>
                </a:solidFill>
              </a:rPr>
              <a:t> </a:t>
            </a:r>
            <a:r>
              <a:rPr lang="en-US" dirty="0">
                <a:solidFill>
                  <a:schemeClr val="bg1"/>
                </a:solidFill>
              </a:rPr>
              <a:t>- </a:t>
            </a:r>
            <a:r>
              <a:rPr lang="ru-RU" dirty="0">
                <a:solidFill>
                  <a:schemeClr val="bg1"/>
                </a:solidFill>
              </a:rPr>
              <a:t>по каким блокам, по каким видам сверток, </a:t>
            </a:r>
            <a:r>
              <a:rPr lang="ru-RU" sz="2200" dirty="0">
                <a:solidFill>
                  <a:schemeClr val="bg1"/>
                </a:solidFill>
              </a:rPr>
              <a:t>функций активации, методом регуляризации искать.</a:t>
            </a:r>
          </a:p>
          <a:p>
            <a:pPr lvl="1">
              <a:lnSpc>
                <a:spcPct val="100000"/>
              </a:lnSpc>
              <a:spcBef>
                <a:spcPts val="1200"/>
              </a:spcBef>
            </a:pPr>
            <a:r>
              <a:rPr lang="ru-RU" sz="2200" b="1" dirty="0">
                <a:solidFill>
                  <a:schemeClr val="bg1"/>
                </a:solidFill>
              </a:rPr>
              <a:t>Стратегия поиска (</a:t>
            </a:r>
            <a:r>
              <a:rPr lang="ru-RU" sz="2200" b="1" dirty="0" err="1">
                <a:solidFill>
                  <a:schemeClr val="bg1"/>
                </a:solidFill>
              </a:rPr>
              <a:t>Search</a:t>
            </a:r>
            <a:r>
              <a:rPr lang="ru-RU" sz="2200" b="1" dirty="0">
                <a:solidFill>
                  <a:schemeClr val="bg1"/>
                </a:solidFill>
              </a:rPr>
              <a:t> </a:t>
            </a:r>
            <a:r>
              <a:rPr lang="ru-RU" sz="2200" b="1" dirty="0" err="1">
                <a:solidFill>
                  <a:schemeClr val="bg1"/>
                </a:solidFill>
              </a:rPr>
              <a:t>Strategy</a:t>
            </a:r>
            <a:r>
              <a:rPr lang="ru-RU" sz="2200" b="1" dirty="0">
                <a:solidFill>
                  <a:schemeClr val="bg1"/>
                </a:solidFill>
              </a:rPr>
              <a:t>) </a:t>
            </a:r>
            <a:r>
              <a:rPr lang="ru-RU" sz="2200" dirty="0">
                <a:solidFill>
                  <a:schemeClr val="bg1"/>
                </a:solidFill>
              </a:rPr>
              <a:t>– то как искать, как отбросить ненужное. </a:t>
            </a:r>
          </a:p>
          <a:p>
            <a:pPr lvl="1">
              <a:lnSpc>
                <a:spcPct val="100000"/>
              </a:lnSpc>
              <a:spcBef>
                <a:spcPts val="1200"/>
              </a:spcBef>
            </a:pPr>
            <a:r>
              <a:rPr lang="ru-RU" sz="2200" b="1" dirty="0">
                <a:solidFill>
                  <a:schemeClr val="bg1"/>
                </a:solidFill>
              </a:rPr>
              <a:t>Оценка качества модели (</a:t>
            </a:r>
            <a:r>
              <a:rPr lang="ru-RU" sz="2200" b="1" dirty="0" err="1">
                <a:solidFill>
                  <a:schemeClr val="bg1"/>
                </a:solidFill>
              </a:rPr>
              <a:t>Performance</a:t>
            </a:r>
            <a:r>
              <a:rPr lang="ru-RU" sz="2200" b="1" dirty="0">
                <a:solidFill>
                  <a:schemeClr val="bg1"/>
                </a:solidFill>
              </a:rPr>
              <a:t> </a:t>
            </a:r>
            <a:r>
              <a:rPr lang="ru-RU" sz="2200" b="1" dirty="0" err="1">
                <a:solidFill>
                  <a:schemeClr val="bg1"/>
                </a:solidFill>
              </a:rPr>
              <a:t>Estimation</a:t>
            </a:r>
            <a:r>
              <a:rPr lang="ru-RU" sz="2200" b="1" dirty="0">
                <a:solidFill>
                  <a:schemeClr val="bg1"/>
                </a:solidFill>
              </a:rPr>
              <a:t> </a:t>
            </a:r>
            <a:r>
              <a:rPr lang="ru-RU" sz="2200" b="1" dirty="0" err="1">
                <a:solidFill>
                  <a:schemeClr val="bg1"/>
                </a:solidFill>
              </a:rPr>
              <a:t>Strategy</a:t>
            </a:r>
            <a:r>
              <a:rPr lang="en-US" sz="2200" b="1" dirty="0">
                <a:solidFill>
                  <a:schemeClr val="bg1"/>
                </a:solidFill>
              </a:rPr>
              <a:t> or Candidate Evaluation Method</a:t>
            </a:r>
            <a:r>
              <a:rPr lang="ru-RU" sz="2200" b="1" dirty="0">
                <a:solidFill>
                  <a:schemeClr val="bg1"/>
                </a:solidFill>
              </a:rPr>
              <a:t>)</a:t>
            </a:r>
            <a:r>
              <a:rPr lang="ru-RU" sz="2200" dirty="0">
                <a:solidFill>
                  <a:schemeClr val="bg1"/>
                </a:solidFill>
              </a:rPr>
              <a:t> – например, точность и вычислительная сложность и напр. на неполных данных.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3022600" y="3666146"/>
            <a:ext cx="8392160" cy="2925155"/>
          </a:xfrm>
          <a:prstGeom prst="rect">
            <a:avLst/>
          </a:prstGeom>
          <a:solidFill>
            <a:schemeClr val="bg1">
              <a:lumMod val="95000"/>
            </a:schemeClr>
          </a:solidFill>
        </p:spPr>
      </p:pic>
      <p:sp>
        <p:nvSpPr>
          <p:cNvPr id="7" name="Прямоугольник 6"/>
          <p:cNvSpPr/>
          <p:nvPr/>
        </p:nvSpPr>
        <p:spPr>
          <a:xfrm>
            <a:off x="460375" y="1428147"/>
            <a:ext cx="11374126" cy="2143995"/>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2397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0"/>
              </a:spcBef>
            </a:pPr>
            <a:r>
              <a:rPr lang="ru-RU" sz="2400" b="1" u="sng" dirty="0">
                <a:solidFill>
                  <a:schemeClr val="bg1"/>
                </a:solidFill>
              </a:rPr>
              <a:t>Пространство поиска </a:t>
            </a:r>
            <a:r>
              <a:rPr lang="ru-RU" sz="2400" u="sng" dirty="0">
                <a:solidFill>
                  <a:schemeClr val="bg1"/>
                </a:solidFill>
              </a:rPr>
              <a:t>(</a:t>
            </a:r>
            <a:r>
              <a:rPr lang="ru-RU" sz="2400" u="sng" dirty="0" err="1">
                <a:solidFill>
                  <a:schemeClr val="bg1"/>
                </a:solidFill>
              </a:rPr>
              <a:t>Search</a:t>
            </a:r>
            <a:r>
              <a:rPr lang="ru-RU" sz="2400" u="sng" dirty="0">
                <a:solidFill>
                  <a:schemeClr val="bg1"/>
                </a:solidFill>
              </a:rPr>
              <a:t> </a:t>
            </a:r>
            <a:r>
              <a:rPr lang="ru-RU" sz="2400" u="sng" dirty="0" err="1">
                <a:solidFill>
                  <a:schemeClr val="bg1"/>
                </a:solidFill>
              </a:rPr>
              <a:t>Space</a:t>
            </a:r>
            <a:r>
              <a:rPr lang="ru-RU" sz="2400" u="sng" dirty="0">
                <a:solidFill>
                  <a:schemeClr val="bg1"/>
                </a:solidFill>
              </a:rPr>
              <a:t>) </a:t>
            </a:r>
            <a:r>
              <a:rPr lang="ru-RU" sz="2400" dirty="0">
                <a:solidFill>
                  <a:schemeClr val="bg1"/>
                </a:solidFill>
              </a:rPr>
              <a:t>- набор блоков, слоев или архитектур которые могут быть использованы. </a:t>
            </a:r>
          </a:p>
          <a:p>
            <a:pPr lvl="1">
              <a:lnSpc>
                <a:spcPct val="100000"/>
              </a:lnSpc>
              <a:spcBef>
                <a:spcPts val="0"/>
              </a:spcBef>
            </a:pPr>
            <a:r>
              <a:rPr lang="ru-RU" b="1" u="sng" dirty="0">
                <a:solidFill>
                  <a:schemeClr val="bg1"/>
                </a:solidFill>
              </a:rPr>
              <a:t>Выбор блоков и архитектур исходит из опыта исследователя. </a:t>
            </a:r>
          </a:p>
          <a:p>
            <a:pPr lvl="2">
              <a:lnSpc>
                <a:spcPct val="100000"/>
              </a:lnSpc>
              <a:spcBef>
                <a:spcPts val="0"/>
              </a:spcBef>
            </a:pPr>
            <a:r>
              <a:rPr lang="ru-RU" sz="2400" dirty="0">
                <a:solidFill>
                  <a:schemeClr val="bg1"/>
                </a:solidFill>
              </a:rPr>
              <a:t>Это является наиболее фундаментальным ограничением методов NAS. </a:t>
            </a:r>
          </a:p>
          <a:p>
            <a:pPr lvl="1" algn="just">
              <a:lnSpc>
                <a:spcPct val="100000"/>
              </a:lnSpc>
              <a:spcBef>
                <a:spcPts val="0"/>
              </a:spcBef>
            </a:pPr>
            <a:r>
              <a:rPr lang="ru-RU" dirty="0">
                <a:solidFill>
                  <a:schemeClr val="bg1"/>
                </a:solidFill>
              </a:rPr>
              <a:t>В пространстве поиска скелет архитектуры (каркас, общая структура) может быть фиксированной или представлять собой предмет поиска.</a:t>
            </a:r>
          </a:p>
          <a:p>
            <a:pPr lvl="1" algn="just">
              <a:lnSpc>
                <a:spcPct val="100000"/>
              </a:lnSpc>
              <a:spcBef>
                <a:spcPts val="0"/>
              </a:spcBef>
            </a:pPr>
            <a:r>
              <a:rPr lang="ru-RU" dirty="0">
                <a:solidFill>
                  <a:schemeClr val="bg1"/>
                </a:solidFill>
              </a:rPr>
              <a:t>В современных системах общая структура блоков и их число часто фиксированы, </a:t>
            </a:r>
          </a:p>
          <a:p>
            <a:pPr lvl="2" algn="just">
              <a:lnSpc>
                <a:spcPct val="100000"/>
              </a:lnSpc>
              <a:spcBef>
                <a:spcPts val="0"/>
              </a:spcBef>
            </a:pPr>
            <a:r>
              <a:rPr lang="ru-RU" dirty="0">
                <a:solidFill>
                  <a:schemeClr val="bg1"/>
                </a:solidFill>
              </a:rPr>
              <a:t>Параметры блоков могут меняться </a:t>
            </a:r>
          </a:p>
          <a:p>
            <a:pPr lvl="2" algn="just">
              <a:lnSpc>
                <a:spcPct val="100000"/>
              </a:lnSpc>
              <a:spcBef>
                <a:spcPts val="0"/>
              </a:spcBef>
            </a:pPr>
            <a:r>
              <a:rPr lang="ru-RU" dirty="0">
                <a:solidFill>
                  <a:schemeClr val="bg1"/>
                </a:solidFill>
              </a:rPr>
              <a:t>Например наличие </a:t>
            </a:r>
            <a:r>
              <a:rPr lang="ru-RU" dirty="0" err="1">
                <a:solidFill>
                  <a:schemeClr val="bg1"/>
                </a:solidFill>
              </a:rPr>
              <a:t>пулинга</a:t>
            </a:r>
            <a:r>
              <a:rPr lang="ru-RU" dirty="0">
                <a:solidFill>
                  <a:schemeClr val="bg1"/>
                </a:solidFill>
              </a:rPr>
              <a:t>/шага, число карт признаков, размер входного массива, число остаточных связей, нужен ли </a:t>
            </a:r>
            <a:r>
              <a:rPr lang="en-US" dirty="0">
                <a:solidFill>
                  <a:schemeClr val="bg1"/>
                </a:solidFill>
              </a:rPr>
              <a:t>SE</a:t>
            </a:r>
            <a:r>
              <a:rPr lang="ru-RU" dirty="0">
                <a:solidFill>
                  <a:schemeClr val="bg1"/>
                </a:solidFill>
              </a:rPr>
              <a:t> и т.д.</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105020" y="4546600"/>
            <a:ext cx="6362083" cy="2044700"/>
          </a:xfrm>
          <a:prstGeom prst="rect">
            <a:avLst/>
          </a:prstGeom>
          <a:solidFill>
            <a:schemeClr val="bg1">
              <a:lumMod val="95000"/>
            </a:schemeClr>
          </a:solidFill>
        </p:spPr>
      </p:pic>
      <p:sp>
        <p:nvSpPr>
          <p:cNvPr id="8" name="Прямоугольник 7"/>
          <p:cNvSpPr/>
          <p:nvPr/>
        </p:nvSpPr>
        <p:spPr>
          <a:xfrm>
            <a:off x="155575" y="967741"/>
            <a:ext cx="11374126"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695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1200"/>
              </a:spcBef>
            </a:pPr>
            <a:r>
              <a:rPr lang="ru-RU" sz="2400" b="1" dirty="0">
                <a:solidFill>
                  <a:schemeClr val="bg1"/>
                </a:solidFill>
              </a:rPr>
              <a:t>Стратегия поиска </a:t>
            </a:r>
            <a:r>
              <a:rPr lang="ru-RU" sz="2400" dirty="0">
                <a:solidFill>
                  <a:schemeClr val="bg1"/>
                </a:solidFill>
              </a:rPr>
              <a:t>(</a:t>
            </a:r>
            <a:r>
              <a:rPr lang="ru-RU" sz="2400" dirty="0" err="1">
                <a:solidFill>
                  <a:schemeClr val="bg1"/>
                </a:solidFill>
              </a:rPr>
              <a:t>Search</a:t>
            </a:r>
            <a:r>
              <a:rPr lang="ru-RU" sz="2400" dirty="0">
                <a:solidFill>
                  <a:schemeClr val="bg1"/>
                </a:solidFill>
              </a:rPr>
              <a:t> </a:t>
            </a:r>
            <a:r>
              <a:rPr lang="ru-RU" sz="2400" dirty="0" err="1">
                <a:solidFill>
                  <a:schemeClr val="bg1"/>
                </a:solidFill>
              </a:rPr>
              <a:t>Strategy</a:t>
            </a:r>
            <a:r>
              <a:rPr lang="ru-RU" sz="2400" dirty="0">
                <a:solidFill>
                  <a:schemeClr val="bg1"/>
                </a:solidFill>
              </a:rPr>
              <a:t>) - набор правил (техника) для выбора тех или иных вариантов блоков или архитектур. </a:t>
            </a:r>
          </a:p>
          <a:p>
            <a:pPr lvl="2">
              <a:lnSpc>
                <a:spcPct val="100000"/>
              </a:lnSpc>
              <a:spcBef>
                <a:spcPts val="0"/>
              </a:spcBef>
            </a:pPr>
            <a:r>
              <a:rPr lang="ru-RU" dirty="0">
                <a:solidFill>
                  <a:schemeClr val="bg1"/>
                </a:solidFill>
              </a:rPr>
              <a:t>То есть стратегия поиска – это метод оптимизации.</a:t>
            </a:r>
          </a:p>
          <a:p>
            <a:pPr lvl="1">
              <a:lnSpc>
                <a:spcPct val="100000"/>
              </a:lnSpc>
              <a:spcBef>
                <a:spcPts val="0"/>
              </a:spcBef>
            </a:pPr>
            <a:r>
              <a:rPr lang="ru-RU" dirty="0">
                <a:solidFill>
                  <a:schemeClr val="bg1"/>
                </a:solidFill>
              </a:rPr>
              <a:t>От выбора стратегии поиска может зависть число возможны комбинаций в пространстве поиска,</a:t>
            </a:r>
          </a:p>
          <a:p>
            <a:pPr lvl="1">
              <a:lnSpc>
                <a:spcPct val="100000"/>
              </a:lnSpc>
              <a:spcBef>
                <a:spcPts val="0"/>
              </a:spcBef>
            </a:pPr>
            <a:r>
              <a:rPr lang="ru-RU" dirty="0">
                <a:solidFill>
                  <a:schemeClr val="bg1"/>
                </a:solidFill>
              </a:rPr>
              <a:t>Как правило число комбинаций должно быть ограничено.     </a:t>
            </a:r>
          </a:p>
          <a:p>
            <a:pPr lvl="1">
              <a:lnSpc>
                <a:spcPct val="100000"/>
              </a:lnSpc>
              <a:spcBef>
                <a:spcPts val="0"/>
              </a:spcBef>
            </a:pPr>
            <a:r>
              <a:rPr lang="ru-RU" dirty="0">
                <a:solidFill>
                  <a:schemeClr val="bg1"/>
                </a:solidFill>
              </a:rPr>
              <a:t>Примеры стратегий:   </a:t>
            </a:r>
            <a:endParaRPr lang="en-US" dirty="0">
              <a:solidFill>
                <a:schemeClr val="bg1"/>
              </a:solidFill>
            </a:endParaRPr>
          </a:p>
          <a:p>
            <a:pPr lvl="2">
              <a:lnSpc>
                <a:spcPct val="100000"/>
              </a:lnSpc>
              <a:spcBef>
                <a:spcPts val="0"/>
              </a:spcBef>
            </a:pPr>
            <a:r>
              <a:rPr lang="ru-RU" sz="2400" dirty="0">
                <a:solidFill>
                  <a:schemeClr val="bg1"/>
                </a:solidFill>
              </a:rPr>
              <a:t>Генетические эволюционные алгоритмы; </a:t>
            </a:r>
            <a:endParaRPr lang="en-US" sz="2400" dirty="0">
              <a:solidFill>
                <a:schemeClr val="bg1"/>
              </a:solidFill>
            </a:endParaRPr>
          </a:p>
          <a:p>
            <a:pPr lvl="2">
              <a:lnSpc>
                <a:spcPct val="100000"/>
              </a:lnSpc>
              <a:spcBef>
                <a:spcPts val="0"/>
              </a:spcBef>
            </a:pPr>
            <a:r>
              <a:rPr lang="ru-RU" sz="2400" dirty="0">
                <a:solidFill>
                  <a:schemeClr val="bg1"/>
                </a:solidFill>
              </a:rPr>
              <a:t>Обучение с подкреплением; </a:t>
            </a:r>
            <a:endParaRPr lang="en-US" sz="2400" dirty="0">
              <a:solidFill>
                <a:schemeClr val="bg1"/>
              </a:solidFill>
            </a:endParaRPr>
          </a:p>
          <a:p>
            <a:pPr lvl="2">
              <a:lnSpc>
                <a:spcPct val="100000"/>
              </a:lnSpc>
              <a:spcBef>
                <a:spcPts val="0"/>
              </a:spcBef>
            </a:pPr>
            <a:r>
              <a:rPr lang="ru-RU" sz="2400" dirty="0">
                <a:solidFill>
                  <a:schemeClr val="bg1"/>
                </a:solidFill>
              </a:rPr>
              <a:t>Рекуррентное обучение с кодированием всех вариантов в категориальные вектора и составление их последовательностей.</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604000" y="4934973"/>
            <a:ext cx="5153660" cy="1656327"/>
          </a:xfrm>
          <a:prstGeom prst="rect">
            <a:avLst/>
          </a:prstGeom>
          <a:solidFill>
            <a:schemeClr val="bg1">
              <a:lumMod val="95000"/>
            </a:schemeClr>
          </a:solidFill>
        </p:spPr>
      </p:pic>
      <p:sp>
        <p:nvSpPr>
          <p:cNvPr id="7" name="Прямоугольник 6"/>
          <p:cNvSpPr/>
          <p:nvPr/>
        </p:nvSpPr>
        <p:spPr>
          <a:xfrm>
            <a:off x="489444" y="959258"/>
            <a:ext cx="10897242"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5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364414"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600"/>
              </a:spcBef>
            </a:pPr>
            <a:r>
              <a:rPr lang="ru-RU" sz="2400" b="1" dirty="0">
                <a:solidFill>
                  <a:schemeClr val="bg1"/>
                </a:solidFill>
              </a:rPr>
              <a:t>Оценка качества модели </a:t>
            </a:r>
            <a:br>
              <a:rPr lang="ru-RU" sz="2400" b="1" dirty="0">
                <a:solidFill>
                  <a:schemeClr val="bg1"/>
                </a:solidFill>
              </a:rPr>
            </a:b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a:t>
            </a:r>
          </a:p>
          <a:p>
            <a:pPr lvl="1">
              <a:lnSpc>
                <a:spcPct val="100000"/>
              </a:lnSpc>
              <a:spcBef>
                <a:spcPts val="600"/>
              </a:spcBef>
            </a:pPr>
            <a:r>
              <a:rPr lang="ru-RU" dirty="0">
                <a:solidFill>
                  <a:schemeClr val="bg1"/>
                </a:solidFill>
              </a:rPr>
              <a:t>К архитектуре могут быть предъявлены совместно требования:</a:t>
            </a:r>
          </a:p>
          <a:p>
            <a:pPr lvl="2">
              <a:lnSpc>
                <a:spcPct val="100000"/>
              </a:lnSpc>
              <a:spcBef>
                <a:spcPts val="600"/>
              </a:spcBef>
            </a:pPr>
            <a:r>
              <a:rPr lang="ru-RU" sz="2400" dirty="0">
                <a:solidFill>
                  <a:schemeClr val="bg1"/>
                </a:solidFill>
              </a:rPr>
              <a:t>высокой точности,</a:t>
            </a:r>
          </a:p>
          <a:p>
            <a:pPr lvl="2">
              <a:lnSpc>
                <a:spcPct val="100000"/>
              </a:lnSpc>
              <a:spcBef>
                <a:spcPts val="600"/>
              </a:spcBef>
            </a:pPr>
            <a:r>
              <a:rPr lang="ru-RU" sz="2400" dirty="0">
                <a:solidFill>
                  <a:schemeClr val="bg1"/>
                </a:solidFill>
              </a:rPr>
              <a:t>оптимальной производительности для конкретной конфигурации оборудования или времени работы, </a:t>
            </a:r>
          </a:p>
          <a:p>
            <a:pPr lvl="2">
              <a:lnSpc>
                <a:spcPct val="100000"/>
              </a:lnSpc>
              <a:spcBef>
                <a:spcPts val="600"/>
              </a:spcBef>
            </a:pPr>
            <a:r>
              <a:rPr lang="ru-RU" sz="2400" dirty="0">
                <a:solidFill>
                  <a:schemeClr val="bg1"/>
                </a:solidFill>
              </a:rPr>
              <a:t>требования к занимаемому месту в памяти и другие требования.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95577" y="4546601"/>
            <a:ext cx="6362083" cy="2044700"/>
          </a:xfrm>
          <a:prstGeom prst="rect">
            <a:avLst/>
          </a:prstGeom>
          <a:solidFill>
            <a:schemeClr val="bg1">
              <a:lumMod val="95000"/>
            </a:schemeClr>
          </a:solidFill>
        </p:spPr>
      </p:pic>
      <p:sp>
        <p:nvSpPr>
          <p:cNvPr id="7" name="Прямоугольник 6"/>
          <p:cNvSpPr/>
          <p:nvPr/>
        </p:nvSpPr>
        <p:spPr>
          <a:xfrm>
            <a:off x="290557" y="959258"/>
            <a:ext cx="9084179"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629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ru-RU" altLang="ru-RU" dirty="0" err="1">
                <a:solidFill>
                  <a:schemeClr val="bg1"/>
                </a:solidFill>
              </a:rPr>
              <a:t>сверточной</a:t>
            </a:r>
            <a:r>
              <a:rPr lang="ru-RU" altLang="ru-RU" dirty="0">
                <a:solidFill>
                  <a:schemeClr val="bg1"/>
                </a:solidFill>
              </a:rPr>
              <a:t> сети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a:t>
            </a:r>
          </a:p>
          <a:p>
            <a:pPr lvl="3" eaLnBrk="0" fontAlgn="base" hangingPunct="0">
              <a:lnSpc>
                <a:spcPct val="100000"/>
              </a:lnSpc>
              <a:spcBef>
                <a:spcPct val="0"/>
              </a:spcBef>
              <a:spcAft>
                <a:spcPct val="0"/>
              </a:spcAft>
            </a:pPr>
            <a:r>
              <a:rPr lang="ru-RU" altLang="ru-RU" sz="2000" dirty="0">
                <a:solidFill>
                  <a:schemeClr val="bg1"/>
                </a:solidFill>
              </a:rPr>
              <a:t>За счет насыщения.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806695" y="2809874"/>
            <a:ext cx="7778505" cy="13674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graphicFrame>
        <p:nvGraphicFramePr>
          <p:cNvPr id="10" name="Диаграмма 9">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1785816418"/>
              </p:ext>
            </p:extLst>
          </p:nvPr>
        </p:nvGraphicFramePr>
        <p:xfrm>
          <a:off x="1361528" y="4301723"/>
          <a:ext cx="3619500" cy="1685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56845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277329"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0"/>
              </a:spcBef>
            </a:pPr>
            <a:r>
              <a:rPr lang="ru-RU" sz="2400" b="1" dirty="0">
                <a:solidFill>
                  <a:schemeClr val="bg1"/>
                </a:solidFill>
              </a:rPr>
              <a:t>Оценка качества модели </a:t>
            </a: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 метод допустимо быстрой и валидной сортировки результатов поиска.</a:t>
            </a:r>
          </a:p>
          <a:p>
            <a:pPr lvl="1">
              <a:lnSpc>
                <a:spcPct val="100000"/>
              </a:lnSpc>
              <a:spcBef>
                <a:spcPts val="300"/>
              </a:spcBef>
            </a:pPr>
            <a:r>
              <a:rPr lang="ru-RU" b="1" dirty="0">
                <a:solidFill>
                  <a:schemeClr val="bg1"/>
                </a:solidFill>
              </a:rPr>
              <a:t>Примеры методов ускорения оценки качества</a:t>
            </a:r>
            <a:r>
              <a:rPr lang="ru-RU" dirty="0">
                <a:solidFill>
                  <a:schemeClr val="bg1"/>
                </a:solidFill>
              </a:rPr>
              <a:t>:    </a:t>
            </a:r>
          </a:p>
          <a:p>
            <a:pPr lvl="2">
              <a:lnSpc>
                <a:spcPct val="100000"/>
              </a:lnSpc>
              <a:spcBef>
                <a:spcPts val="300"/>
              </a:spcBef>
            </a:pPr>
            <a:r>
              <a:rPr lang="ru-RU" sz="2200" dirty="0">
                <a:solidFill>
                  <a:schemeClr val="bg1"/>
                </a:solidFill>
              </a:rPr>
              <a:t>Сокращение тренировочной выборки; </a:t>
            </a:r>
          </a:p>
          <a:p>
            <a:pPr lvl="2">
              <a:lnSpc>
                <a:spcPct val="100000"/>
              </a:lnSpc>
              <a:spcBef>
                <a:spcPts val="300"/>
              </a:spcBef>
            </a:pPr>
            <a:r>
              <a:rPr lang="ru-RU" sz="2200" dirty="0">
                <a:solidFill>
                  <a:schemeClr val="bg1"/>
                </a:solidFill>
              </a:rPr>
              <a:t>Испытания всех моделей с пониженным числом параметров (например, можно снизить число карт в 2 раза для каждой исследуемой модели);        </a:t>
            </a:r>
          </a:p>
          <a:p>
            <a:pPr lvl="2">
              <a:lnSpc>
                <a:spcPct val="100000"/>
              </a:lnSpc>
              <a:spcBef>
                <a:spcPts val="300"/>
              </a:spcBef>
            </a:pPr>
            <a:r>
              <a:rPr lang="ru-RU" sz="2200" dirty="0">
                <a:solidFill>
                  <a:schemeClr val="bg1"/>
                </a:solidFill>
              </a:rPr>
              <a:t>Супер-ранняя остановка обучения моделей и экстраполяция результатов;</a:t>
            </a:r>
          </a:p>
          <a:p>
            <a:pPr lvl="2">
              <a:lnSpc>
                <a:spcPct val="100000"/>
              </a:lnSpc>
              <a:spcBef>
                <a:spcPts val="300"/>
              </a:spcBef>
            </a:pPr>
            <a:r>
              <a:rPr lang="ru-RU" sz="2200" dirty="0">
                <a:solidFill>
                  <a:schemeClr val="bg1"/>
                </a:solidFill>
              </a:rPr>
              <a:t>Инициализация весовых параметров новых вариантов архитектур  весовыми параметрами предыдущих вариантов (сокращает число эпох тренировки сети);        </a:t>
            </a:r>
          </a:p>
          <a:p>
            <a:pPr lvl="2">
              <a:lnSpc>
                <a:spcPct val="100000"/>
              </a:lnSpc>
              <a:spcBef>
                <a:spcPts val="300"/>
              </a:spcBef>
            </a:pPr>
            <a:r>
              <a:rPr lang="ru-RU" sz="2200" dirty="0">
                <a:solidFill>
                  <a:schemeClr val="bg1"/>
                </a:solidFill>
              </a:rPr>
              <a:t>Обучение единой модели, включающей все варианты и использование комбинаций ее составляющих в качестве новых </a:t>
            </a:r>
            <a:r>
              <a:rPr lang="ru-RU" sz="2200" dirty="0" err="1">
                <a:solidFill>
                  <a:schemeClr val="bg1"/>
                </a:solidFill>
              </a:rPr>
              <a:t>предобученных</a:t>
            </a:r>
            <a:r>
              <a:rPr lang="ru-RU" sz="2200" dirty="0">
                <a:solidFill>
                  <a:schemeClr val="bg1"/>
                </a:solidFill>
              </a:rPr>
              <a:t> моделей.</a:t>
            </a:r>
          </a:p>
          <a:p>
            <a:pPr lvl="3">
              <a:lnSpc>
                <a:spcPct val="100000"/>
              </a:lnSpc>
              <a:spcBef>
                <a:spcPts val="300"/>
              </a:spcBef>
            </a:pPr>
            <a:r>
              <a:rPr lang="ru-RU" sz="2200" dirty="0">
                <a:solidFill>
                  <a:schemeClr val="bg1"/>
                </a:solidFill>
              </a:rPr>
              <a:t>Все описанные подходы к упрощения процесса выбора архитектуры приводят к смещению конечного результата, однако могут быть использованы для ранжирования вариантов.</a:t>
            </a:r>
          </a:p>
          <a:p>
            <a:pPr lvl="3">
              <a:lnSpc>
                <a:spcPct val="100000"/>
              </a:lnSpc>
              <a:spcBef>
                <a:spcPts val="300"/>
              </a:spcBef>
            </a:pPr>
            <a:r>
              <a:rPr lang="ru-RU" sz="2200" dirty="0">
                <a:solidFill>
                  <a:schemeClr val="bg1"/>
                </a:solidFill>
              </a:rPr>
              <a:t>После выбора итоговой архитектуры - она должна быть </a:t>
            </a:r>
            <a:r>
              <a:rPr lang="ru-RU" sz="2200" dirty="0" err="1">
                <a:solidFill>
                  <a:schemeClr val="bg1"/>
                </a:solidFill>
              </a:rPr>
              <a:t>дообучена</a:t>
            </a:r>
            <a:r>
              <a:rPr lang="ru-RU" sz="2200"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290557" y="967741"/>
            <a:ext cx="11510736" cy="7388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669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48343" y="991312"/>
                <a:ext cx="8789291"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Блоки  </a:t>
                </a:r>
                <a:r>
                  <a:rPr lang="ru-RU" altLang="ru-RU" sz="2400" dirty="0" err="1">
                    <a:solidFill>
                      <a:schemeClr val="bg1"/>
                    </a:solidFill>
                  </a:rPr>
                  <a:t>MobileNet</a:t>
                </a:r>
                <a:r>
                  <a:rPr lang="ru-RU" altLang="ru-RU" sz="2400" dirty="0">
                    <a:solidFill>
                      <a:schemeClr val="bg1"/>
                    </a:solidFill>
                  </a:rPr>
                  <a:t> V3 – это оптимизация блоков </a:t>
                </a:r>
                <a:r>
                  <a:rPr lang="en-US" altLang="ru-RU" sz="2400" dirty="0" err="1">
                    <a:solidFill>
                      <a:schemeClr val="bg1"/>
                    </a:solidFill>
                  </a:rPr>
                  <a:t>MBNet</a:t>
                </a:r>
                <a:r>
                  <a:rPr lang="en-US" altLang="ru-RU" sz="2400" dirty="0">
                    <a:solidFill>
                      <a:schemeClr val="bg1"/>
                    </a:solidFill>
                  </a:rPr>
                  <a:t> V2</a:t>
                </a:r>
                <a:r>
                  <a:rPr lang="ru-RU" altLang="ru-RU" sz="2400" dirty="0">
                    <a:solidFill>
                      <a:schemeClr val="bg1"/>
                    </a:solidFill>
                  </a:rPr>
                  <a:t>:</a:t>
                </a:r>
                <a:br>
                  <a:rPr lang="ru-RU" altLang="ru-RU" sz="2400" dirty="0">
                    <a:solidFill>
                      <a:schemeClr val="bg1"/>
                    </a:solidFill>
                  </a:rPr>
                </a:br>
                <a:r>
                  <a:rPr lang="ru-RU" altLang="ru-RU" sz="2400" dirty="0">
                    <a:solidFill>
                      <a:schemeClr val="bg1"/>
                    </a:solidFill>
                  </a:rPr>
                  <a:t>С использованием NAS для оптимизации структуры блока</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Основные изменения по сравнению с  MobileNetV2:</a:t>
                </a:r>
              </a:p>
              <a:p>
                <a:pPr eaLnBrk="0" fontAlgn="base" hangingPunct="0">
                  <a:lnSpc>
                    <a:spcPct val="100000"/>
                  </a:lnSpc>
                  <a:spcBef>
                    <a:spcPct val="0"/>
                  </a:spcBef>
                  <a:spcAft>
                    <a:spcPct val="0"/>
                  </a:spcAft>
                </a:pPr>
                <a:r>
                  <a:rPr lang="ru-RU" altLang="ru-RU" sz="2200" dirty="0">
                    <a:solidFill>
                      <a:schemeClr val="bg1"/>
                    </a:solidFill>
                  </a:rPr>
                  <a:t> использование аппроксимации </a:t>
                </a:r>
                <a:r>
                  <a:rPr lang="ru-RU" altLang="ru-RU" sz="2200" dirty="0" err="1">
                    <a:solidFill>
                      <a:schemeClr val="bg1"/>
                    </a:solidFill>
                  </a:rPr>
                  <a:t>сигмоида</a:t>
                </a:r>
                <a:r>
                  <a:rPr lang="ru-RU" altLang="ru-RU" sz="2200" dirty="0">
                    <a:solidFill>
                      <a:schemeClr val="bg1"/>
                    </a:solidFill>
                  </a:rPr>
                  <a:t> и ReLU6 при помощи </a:t>
                </a:r>
                <a:br>
                  <a:rPr lang="ru-RU" altLang="ru-RU" sz="2200" dirty="0">
                    <a:solidFill>
                      <a:schemeClr val="bg1"/>
                    </a:solidFill>
                  </a:rPr>
                </a:br>
                <a:r>
                  <a:rPr lang="ru-RU" altLang="ru-RU" sz="2200" dirty="0" err="1">
                    <a:solidFill>
                      <a:schemeClr val="bg1"/>
                    </a:solidFill>
                  </a:rPr>
                  <a:t>Hard-Swish</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 </a:t>
                </a: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m:rPr>
                            <m:sty m:val="p"/>
                          </m:rPr>
                          <a:rPr lang="en-US" altLang="ru-RU" sz="2200" i="1" dirty="0">
                            <a:solidFill>
                              <a:schemeClr val="bg1"/>
                            </a:solidFill>
                            <a:latin typeface="Cambria Math" panose="02040503050406030204" pitchFamily="18" charset="0"/>
                          </a:rPr>
                          <m:t>h</m:t>
                        </m:r>
                      </m:e>
                      <m:sub>
                        <m:r>
                          <a:rPr lang="en-US" altLang="ru-RU" sz="2200" b="0" i="1" dirty="0" smtClean="0">
                            <a:solidFill>
                              <a:schemeClr val="bg1"/>
                            </a:solidFill>
                            <a:latin typeface="Cambria Math" panose="02040503050406030204" pitchFamily="18" charset="0"/>
                          </a:rPr>
                          <m:t>𝑠𝑤𝑖𝑠h</m:t>
                        </m:r>
                      </m:sub>
                    </m:sSub>
                    <m:d>
                      <m:dPr>
                        <m:ctrlPr>
                          <a:rPr lang="ru-RU" altLang="ru-RU" sz="2200" b="0" i="1" dirty="0" smtClean="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e>
                    </m:d>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r>
                          <a:rPr lang="ru-RU" altLang="ru-RU" sz="2200" i="1" dirty="0">
                            <a:solidFill>
                              <a:schemeClr val="bg1"/>
                            </a:solidFill>
                            <a:latin typeface="Cambria Math" panose="02040503050406030204" pitchFamily="18" charset="0"/>
                          </a:rPr>
                          <m:t>𝑅𝑒𝐿𝑈</m:t>
                        </m:r>
                        <m:r>
                          <a:rPr lang="ru-RU" altLang="ru-RU" sz="2200" i="1" dirty="0">
                            <a:solidFill>
                              <a:schemeClr val="bg1"/>
                            </a:solidFill>
                            <a:latin typeface="Cambria Math" panose="02040503050406030204" pitchFamily="18" charset="0"/>
                          </a:rPr>
                          <m:t>6</m:t>
                        </m:r>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+3</m:t>
                            </m:r>
                          </m:e>
                        </m:d>
                      </m:num>
                      <m:den>
                        <m:r>
                          <a:rPr lang="ru-RU" altLang="ru-RU" sz="2200" i="1" dirty="0">
                            <a:solidFill>
                              <a:schemeClr val="bg1"/>
                            </a:solidFill>
                            <a:latin typeface="Cambria Math" panose="02040503050406030204" pitchFamily="18" charset="0"/>
                          </a:rPr>
                          <m:t>6</m:t>
                        </m:r>
                      </m:den>
                    </m:f>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 </m:t>
                    </m:r>
                    <m:r>
                      <a:rPr lang="ru-RU" altLang="ru-RU" sz="2200" i="1" dirty="0" smtClean="0">
                        <a:solidFill>
                          <a:schemeClr val="bg1"/>
                        </a:solidFill>
                        <a:latin typeface="Cambria Math" panose="02040503050406030204" pitchFamily="18" charset="0"/>
                      </a:rPr>
                      <m:t>h𝑎𝑟𝑑</m:t>
                    </m:r>
                    <m:r>
                      <a:rPr lang="ru-RU" altLang="ru-RU" sz="2200" i="1" dirty="0" smtClean="0">
                        <a:solidFill>
                          <a:schemeClr val="bg1"/>
                        </a:solidFill>
                        <a:latin typeface="Cambria Math" panose="02040503050406030204" pitchFamily="18" charset="0"/>
                      </a:rPr>
                      <m:t>−</m:t>
                    </m:r>
                    <m:r>
                      <a:rPr lang="ru-RU" altLang="ru-RU" sz="2200" i="1" dirty="0" smtClean="0">
                        <a:solidFill>
                          <a:schemeClr val="bg1"/>
                        </a:solidFill>
                        <a:latin typeface="Cambria Math" panose="02040503050406030204" pitchFamily="18" charset="0"/>
                      </a:rPr>
                      <m:t>𝜎</m:t>
                    </m:r>
                    <m:r>
                      <a:rPr lang="ru-RU" altLang="ru-RU" sz="2200" i="1" dirty="0" smtClean="0">
                        <a:solidFill>
                          <a:schemeClr val="bg1"/>
                        </a:solidFill>
                        <a:latin typeface="Cambria Math" panose="02040503050406030204" pitchFamily="18" charset="0"/>
                      </a:rPr>
                      <m:t>=</m:t>
                    </m:r>
                    <m:f>
                      <m:fPr>
                        <m:ctrlPr>
                          <a:rPr lang="ru-RU" altLang="ru-RU" sz="2200" i="1" dirty="0" smtClean="0">
                            <a:solidFill>
                              <a:schemeClr val="bg1"/>
                            </a:solidFill>
                            <a:latin typeface="Cambria Math" panose="02040503050406030204" pitchFamily="18" charset="0"/>
                          </a:rPr>
                        </m:ctrlPr>
                      </m:fPr>
                      <m:num>
                        <m:r>
                          <a:rPr lang="ru-RU" altLang="ru-RU" sz="2200" i="1" dirty="0" smtClean="0">
                            <a:solidFill>
                              <a:schemeClr val="bg1"/>
                            </a:solidFill>
                            <a:latin typeface="Cambria Math" panose="02040503050406030204" pitchFamily="18" charset="0"/>
                          </a:rPr>
                          <m:t>𝑅𝑒𝐿𝑈</m:t>
                        </m:r>
                        <m:r>
                          <a:rPr lang="ru-RU" altLang="ru-RU" sz="2200" i="1" dirty="0" smtClean="0">
                            <a:solidFill>
                              <a:schemeClr val="bg1"/>
                            </a:solidFill>
                            <a:latin typeface="Cambria Math" panose="02040503050406030204" pitchFamily="18" charset="0"/>
                          </a:rPr>
                          <m:t>6</m:t>
                        </m:r>
                        <m:d>
                          <m:dPr>
                            <m:ctrlPr>
                              <a:rPr lang="ru-RU" altLang="ru-RU" sz="2200" i="1" dirty="0" smtClean="0">
                                <a:solidFill>
                                  <a:schemeClr val="bg1"/>
                                </a:solidFill>
                                <a:latin typeface="Cambria Math" panose="02040503050406030204" pitchFamily="18" charset="0"/>
                              </a:rPr>
                            </m:ctrlPr>
                          </m:dPr>
                          <m:e>
                            <m:r>
                              <a:rPr lang="ru-RU" altLang="ru-RU" sz="2200" i="1" dirty="0" smtClean="0">
                                <a:solidFill>
                                  <a:schemeClr val="bg1"/>
                                </a:solidFill>
                                <a:latin typeface="Cambria Math" panose="02040503050406030204" pitchFamily="18" charset="0"/>
                              </a:rPr>
                              <m:t>𝑥</m:t>
                            </m:r>
                            <m:r>
                              <a:rPr lang="ru-RU" altLang="ru-RU" sz="2200" i="1" dirty="0" smtClean="0">
                                <a:solidFill>
                                  <a:schemeClr val="bg1"/>
                                </a:solidFill>
                                <a:latin typeface="Cambria Math" panose="02040503050406030204" pitchFamily="18" charset="0"/>
                              </a:rPr>
                              <m:t>+3</m:t>
                            </m:r>
                          </m:e>
                        </m:d>
                      </m:num>
                      <m:den>
                        <m:r>
                          <a:rPr lang="ru-RU" altLang="ru-RU" sz="2200" i="1" dirty="0" smtClean="0">
                            <a:solidFill>
                              <a:schemeClr val="bg1"/>
                            </a:solidFill>
                            <a:latin typeface="Cambria Math" panose="02040503050406030204" pitchFamily="18" charset="0"/>
                          </a:rPr>
                          <m:t>6</m:t>
                        </m:r>
                      </m:den>
                    </m:f>
                  </m:oMath>
                </a14:m>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В первой части слоев оставлен обычный </a:t>
                </a:r>
                <a:r>
                  <a:rPr lang="ru-RU" altLang="ru-RU" sz="2200" dirty="0" err="1">
                    <a:solidFill>
                      <a:schemeClr val="bg1"/>
                    </a:solidFill>
                  </a:rPr>
                  <a:t>ReLU</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Модули </a:t>
                </a:r>
                <a:r>
                  <a:rPr lang="ru-RU" altLang="ru-RU" sz="2200" dirty="0" err="1">
                    <a:solidFill>
                      <a:schemeClr val="bg1"/>
                    </a:solidFill>
                  </a:rPr>
                  <a:t>squeeze-and-excitation</a:t>
                </a:r>
                <a:r>
                  <a:rPr lang="ru-RU" altLang="ru-RU" sz="2200" dirty="0">
                    <a:solidFill>
                      <a:schemeClr val="bg1"/>
                    </a:solidFill>
                  </a:rPr>
                  <a:t> (SE) снижают число каналов в 3 или 4 раза.</a:t>
                </a:r>
              </a:p>
              <a:p>
                <a:pPr eaLnBrk="0" fontAlgn="base" hangingPunct="0">
                  <a:lnSpc>
                    <a:spcPct val="100000"/>
                  </a:lnSpc>
                  <a:spcBef>
                    <a:spcPct val="0"/>
                  </a:spcBef>
                  <a:spcAft>
                    <a:spcPct val="0"/>
                  </a:spcAft>
                </a:pPr>
                <a:r>
                  <a:rPr lang="ru-RU" altLang="ru-RU" sz="2200" dirty="0">
                    <a:solidFill>
                      <a:schemeClr val="bg1"/>
                    </a:solidFill>
                  </a:rPr>
                  <a:t>Отказ от </a:t>
                </a:r>
                <a:r>
                  <a:rPr lang="ru-RU" altLang="ru-RU" sz="2200" dirty="0" err="1">
                    <a:solidFill>
                      <a:schemeClr val="bg1"/>
                    </a:solidFill>
                  </a:rPr>
                  <a:t>batchnorm</a:t>
                </a:r>
                <a:r>
                  <a:rPr lang="ru-RU" altLang="ru-RU" sz="220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48343" y="991312"/>
                <a:ext cx="8789291" cy="5657138"/>
              </a:xfrm>
              <a:blipFill>
                <a:blip r:embed="rId2"/>
                <a:stretch>
                  <a:fillRect l="-902" t="-862"/>
                </a:stretch>
              </a:blipFill>
            </p:spPr>
            <p:txBody>
              <a:bodyPr/>
              <a:lstStyle/>
              <a:p>
                <a:r>
                  <a:rPr lang="ru-RU">
                    <a:noFill/>
                  </a:rPr>
                  <a:t> </a:t>
                </a:r>
              </a:p>
            </p:txBody>
          </p:sp>
        </mc:Fallback>
      </mc:AlternateContent>
      <p:graphicFrame>
        <p:nvGraphicFramePr>
          <p:cNvPr id="9" name="Диаграмма 8"/>
          <p:cNvGraphicFramePr>
            <a:graphicFrameLocks/>
          </p:cNvGraphicFramePr>
          <p:nvPr>
            <p:extLst/>
          </p:nvPr>
        </p:nvGraphicFramePr>
        <p:xfrm>
          <a:off x="3918857" y="4408941"/>
          <a:ext cx="4354285" cy="2381250"/>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p:cNvPicPr>
            <a:picLocks noChangeAspect="1"/>
          </p:cNvPicPr>
          <p:nvPr/>
        </p:nvPicPr>
        <p:blipFill>
          <a:blip r:embed="rId4"/>
          <a:stretch>
            <a:fillRect/>
          </a:stretch>
        </p:blipFill>
        <p:spPr>
          <a:xfrm>
            <a:off x="8667275" y="2169433"/>
            <a:ext cx="2872465" cy="4479017"/>
          </a:xfrm>
          <a:prstGeom prst="rect">
            <a:avLst/>
          </a:prstGeom>
          <a:solidFill>
            <a:schemeClr val="bg1">
              <a:lumMod val="95000"/>
            </a:schemeClr>
          </a:solidFill>
        </p:spPr>
      </p:pic>
      <p:sp>
        <p:nvSpPr>
          <p:cNvPr id="6" name="Прямоугольник 5"/>
          <p:cNvSpPr/>
          <p:nvPr/>
        </p:nvSpPr>
        <p:spPr>
          <a:xfrm>
            <a:off x="348343" y="1004584"/>
            <a:ext cx="8129085" cy="891593"/>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10602394" y="3635215"/>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block</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634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90519" y="991312"/>
                <a:ext cx="11436952" cy="5657138"/>
              </a:xfrm>
            </p:spPr>
            <p:txBody>
              <a:bodyPr>
                <a:noAutofit/>
              </a:bodyPr>
              <a:lstStyle/>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полная</a:t>
                </a:r>
                <a:r>
                  <a:rPr lang="en-US" altLang="ru-RU" sz="2200" dirty="0">
                    <a:solidFill>
                      <a:schemeClr val="bg1"/>
                    </a:solidFill>
                  </a:rPr>
                  <a:t> </a:t>
                </a:r>
                <a:r>
                  <a:rPr lang="ru-RU" altLang="ru-RU" sz="2200" dirty="0">
                    <a:solidFill>
                      <a:schemeClr val="bg1"/>
                    </a:solidFill>
                  </a:rPr>
                  <a:t>архитектура;</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Small</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удалены SE, h-</a:t>
                </a:r>
                <a:r>
                  <a:rPr lang="ru-RU" altLang="ru-RU" sz="2200" dirty="0" err="1">
                    <a:solidFill>
                      <a:schemeClr val="bg1"/>
                    </a:solidFill>
                  </a:rPr>
                  <a:t>swish</a:t>
                </a:r>
                <a:r>
                  <a:rPr lang="ru-RU" altLang="ru-RU" sz="2200" dirty="0">
                    <a:solidFill>
                      <a:schemeClr val="bg1"/>
                    </a:solidFill>
                  </a:rPr>
                  <a:t> </a:t>
                </a:r>
                <a:r>
                  <a:rPr lang="ru-RU" altLang="ru-RU" sz="2200" dirty="0" err="1">
                    <a:solidFill>
                      <a:schemeClr val="bg1"/>
                    </a:solidFill>
                  </a:rPr>
                  <a:t>свертоки</a:t>
                </a:r>
                <a:r>
                  <a:rPr lang="ru-RU" altLang="ru-RU" sz="2200" dirty="0">
                    <a:solidFill>
                      <a:schemeClr val="bg1"/>
                    </a:solidFill>
                  </a:rPr>
                  <a:t> 5×5 ;</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ru-RU" altLang="ru-RU" sz="2200" dirty="0">
                    <a:solidFill>
                      <a:schemeClr val="bg1"/>
                    </a:solidFill>
                  </a:rPr>
                  <a:t>Все варианты оптимизированы с т.н. </a:t>
                </a:r>
                <a:r>
                  <a:rPr lang="ru-RU" altLang="ru-RU" sz="2200" dirty="0" err="1">
                    <a:solidFill>
                      <a:schemeClr val="bg1"/>
                    </a:solidFill>
                  </a:rPr>
                  <a:t>depth-multiplier</a:t>
                </a:r>
                <a:r>
                  <a:rPr lang="ru-RU" altLang="ru-RU" sz="2200" dirty="0">
                    <a:solidFill>
                      <a:schemeClr val="bg1"/>
                    </a:solidFill>
                  </a:rPr>
                  <a:t>  (число каналов). </a:t>
                </a:r>
              </a:p>
              <a:p>
                <a:pPr lvl="2" eaLnBrk="0" fontAlgn="base" hangingPunct="0">
                  <a:lnSpc>
                    <a:spcPct val="100000"/>
                  </a:lnSpc>
                  <a:spcBef>
                    <a:spcPct val="0"/>
                  </a:spcBef>
                  <a:spcAft>
                    <a:spcPct val="0"/>
                  </a:spcAft>
                </a:pPr>
                <a:r>
                  <a:rPr lang="ru-RU" altLang="ru-RU" dirty="0">
                    <a:solidFill>
                      <a:schemeClr val="bg1"/>
                    </a:solidFill>
                  </a:rPr>
                  <a:t>Отмечается, что   </a:t>
                </a:r>
                <a:r>
                  <a:rPr lang="ru-RU" altLang="ru-RU" dirty="0" err="1">
                    <a:solidFill>
                      <a:schemeClr val="bg1"/>
                    </a:solidFill>
                  </a:rPr>
                  <a:t>MBNet</a:t>
                </a:r>
                <a:r>
                  <a:rPr lang="ru-RU" altLang="ru-RU" dirty="0">
                    <a:solidFill>
                      <a:schemeClr val="bg1"/>
                    </a:solidFill>
                  </a:rPr>
                  <a:t> </a:t>
                </a:r>
                <a:r>
                  <a:rPr lang="en-US" altLang="ru-RU" dirty="0">
                    <a:solidFill>
                      <a:schemeClr val="bg1"/>
                    </a:solidFill>
                  </a:rPr>
                  <a:t>V3</a:t>
                </a:r>
                <a:r>
                  <a:rPr lang="ru-RU" altLang="ru-RU" dirty="0">
                    <a:solidFill>
                      <a:schemeClr val="bg1"/>
                    </a:solidFill>
                  </a:rPr>
                  <a:t> создана для </a:t>
                </a:r>
                <a:br>
                  <a:rPr lang="ru-RU" altLang="ru-RU" dirty="0">
                    <a:solidFill>
                      <a:schemeClr val="bg1"/>
                    </a:solidFill>
                  </a:rPr>
                </a:br>
                <a:r>
                  <a:rPr lang="ru-RU" altLang="ru-RU" dirty="0" err="1">
                    <a:solidFill>
                      <a:schemeClr val="bg1"/>
                    </a:solidFill>
                  </a:rPr>
                  <a:t>Android</a:t>
                </a:r>
                <a:r>
                  <a:rPr lang="ru-RU" altLang="ru-RU" dirty="0">
                    <a:solidFill>
                      <a:schemeClr val="bg1"/>
                    </a:solidFill>
                  </a:rPr>
                  <a:t> OS и </a:t>
                </a:r>
                <a:r>
                  <a:rPr lang="ru-RU" altLang="ru-RU" dirty="0" err="1">
                    <a:solidFill>
                      <a:schemeClr val="bg1"/>
                    </a:solidFill>
                  </a:rPr>
                  <a:t>TFLight</a:t>
                </a:r>
                <a:r>
                  <a:rPr lang="ru-RU" altLang="ru-RU" dirty="0">
                    <a:solidFill>
                      <a:schemeClr val="bg1"/>
                    </a:solidFill>
                  </a:rPr>
                  <a:t> </a:t>
                </a:r>
                <a:r>
                  <a:rPr lang="ru-RU" altLang="ru-RU" dirty="0" err="1">
                    <a:solidFill>
                      <a:schemeClr val="bg1"/>
                    </a:solidFill>
                  </a:rPr>
                  <a:t>framework</a:t>
                </a:r>
                <a:r>
                  <a:rPr lang="ru-RU" altLang="ru-RU" dirty="0">
                    <a:solidFill>
                      <a:schemeClr val="bg1"/>
                    </a:solidFill>
                  </a:rPr>
                  <a:t> и </a:t>
                </a:r>
                <a:r>
                  <a:rPr lang="en-US" altLang="ru-RU" dirty="0" err="1">
                    <a:solidFill>
                      <a:schemeClr val="bg1"/>
                    </a:solidFill>
                  </a:rPr>
                  <a:t>PixelPhone</a:t>
                </a:r>
                <a:r>
                  <a:rPr lang="en-US" altLang="ru-RU" dirty="0">
                    <a:solidFill>
                      <a:schemeClr val="bg1"/>
                    </a:solidFill>
                  </a:rPr>
                  <a:t>.</a:t>
                </a:r>
                <a:endParaRPr lang="ru-RU" altLang="ru-RU" dirty="0">
                  <a:solidFill>
                    <a:schemeClr val="bg1"/>
                  </a:solidFill>
                </a:endParaRPr>
              </a:p>
              <a:p>
                <a:pPr lvl="2" eaLnBrk="0" fontAlgn="base" hangingPunct="0">
                  <a:lnSpc>
                    <a:spcPct val="100000"/>
                  </a:lnSpc>
                  <a:spcBef>
                    <a:spcPct val="0"/>
                  </a:spcBef>
                  <a:spcAft>
                    <a:spcPct val="0"/>
                  </a:spcAft>
                </a:pPr>
                <a:r>
                  <a:rPr lang="ru-RU" altLang="ru-RU" dirty="0">
                    <a:solidFill>
                      <a:schemeClr val="bg1"/>
                    </a:solidFill>
                  </a:rPr>
                  <a:t>В других случаях нужна оптимизация,</a:t>
                </a:r>
                <a:br>
                  <a:rPr lang="ru-RU" altLang="ru-RU" dirty="0">
                    <a:solidFill>
                      <a:schemeClr val="bg1"/>
                    </a:solidFill>
                  </a:rPr>
                </a:br>
                <a:r>
                  <a:rPr lang="ru-RU" altLang="ru-RU" dirty="0">
                    <a:solidFill>
                      <a:schemeClr val="bg1"/>
                    </a:solidFill>
                  </a:rPr>
                  <a:t> в т.ч. возможна замена </a:t>
                </a:r>
                <a14:m>
                  <m:oMath xmlns:m="http://schemas.openxmlformats.org/officeDocument/2006/math">
                    <m:sSub>
                      <m:sSubPr>
                        <m:ctrlPr>
                          <a:rPr lang="en-US" altLang="ru-RU" i="1" dirty="0">
                            <a:solidFill>
                              <a:schemeClr val="bg1"/>
                            </a:solidFill>
                            <a:latin typeface="Cambria Math" panose="02040503050406030204" pitchFamily="18" charset="0"/>
                          </a:rPr>
                        </m:ctrlPr>
                      </m:sSubPr>
                      <m:e>
                        <m:r>
                          <m:rPr>
                            <m:sty m:val="p"/>
                          </m:rPr>
                          <a:rPr lang="en-US" altLang="ru-RU" dirty="0">
                            <a:solidFill>
                              <a:schemeClr val="bg1"/>
                            </a:solidFill>
                            <a:latin typeface="Cambria Math" panose="02040503050406030204" pitchFamily="18" charset="0"/>
                          </a:rPr>
                          <m:t>h</m:t>
                        </m:r>
                      </m:e>
                      <m:sub>
                        <m:r>
                          <a:rPr lang="en-US" altLang="ru-RU" dirty="0">
                            <a:solidFill>
                              <a:schemeClr val="bg1"/>
                            </a:solidFill>
                            <a:latin typeface="Cambria Math" panose="02040503050406030204" pitchFamily="18" charset="0"/>
                          </a:rPr>
                          <m:t>𝑠𝑤𝑖𝑠h</m:t>
                        </m:r>
                      </m:sub>
                    </m:sSub>
                    <m:d>
                      <m:dPr>
                        <m:ctrlPr>
                          <a:rPr lang="ru-RU" altLang="ru-RU" i="1" dirty="0">
                            <a:solidFill>
                              <a:schemeClr val="bg1"/>
                            </a:solidFill>
                            <a:latin typeface="Cambria Math" panose="02040503050406030204" pitchFamily="18" charset="0"/>
                          </a:rPr>
                        </m:ctrlPr>
                      </m:dPr>
                      <m:e>
                        <m:r>
                          <a:rPr lang="ru-RU" altLang="ru-RU" dirty="0">
                            <a:solidFill>
                              <a:schemeClr val="bg1"/>
                            </a:solidFill>
                            <a:latin typeface="Cambria Math" panose="02040503050406030204" pitchFamily="18" charset="0"/>
                          </a:rPr>
                          <m:t>𝑥</m:t>
                        </m:r>
                      </m:e>
                    </m:d>
                  </m:oMath>
                </a14:m>
                <a:r>
                  <a:rPr lang="ru-RU" altLang="ru-RU" dirty="0">
                    <a:solidFill>
                      <a:schemeClr val="bg1"/>
                    </a:solidFill>
                  </a:rPr>
                  <a:t> на </a:t>
                </a:r>
                <a14:m>
                  <m:oMath xmlns:m="http://schemas.openxmlformats.org/officeDocument/2006/math">
                    <m:r>
                      <a:rPr lang="ru-RU" altLang="ru-RU" dirty="0">
                        <a:solidFill>
                          <a:schemeClr val="bg1"/>
                        </a:solidFill>
                        <a:latin typeface="Cambria Math" panose="02040503050406030204" pitchFamily="18" charset="0"/>
                      </a:rPr>
                      <m:t>𝑠𝑤𝑖𝑠h</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𝜎</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oMath>
                </a14:m>
                <a:r>
                  <a:rPr lang="ru-RU" altLang="ru-RU"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90519" y="991312"/>
                <a:ext cx="11436952" cy="5657138"/>
              </a:xfrm>
              <a:blipFill>
                <a:blip r:embed="rId2"/>
                <a:stretch>
                  <a:fillRect t="-754"/>
                </a:stretch>
              </a:blipFill>
            </p:spPr>
            <p:txBody>
              <a:bodyPr/>
              <a:lstStyle/>
              <a:p>
                <a:r>
                  <a:rPr lang="ru-RU">
                    <a:noFill/>
                  </a:rPr>
                  <a:t> </a:t>
                </a:r>
              </a:p>
            </p:txBody>
          </p:sp>
        </mc:Fallback>
      </mc:AlternateContent>
      <p:pic>
        <p:nvPicPr>
          <p:cNvPr id="5" name="Picture 2" descr="https://miro.medium.com/max/528/1*bn8wMhFbKuVcV86UsLbk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123" y="2741333"/>
            <a:ext cx="3914924" cy="362575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0243592" y="2442216"/>
            <a:ext cx="1672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MBNetV3-</a:t>
            </a:r>
            <a:r>
              <a:rPr kumimoji="0" lang="ru-RU" alt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Small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6096000"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Howard, Andrew, et al. "Searching for mobilenetv3." Proceedings of the IEEE/CVF International Conference on Computer Vision. 2019.</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11" name="Диаграмма 10"/>
          <p:cNvGraphicFramePr>
            <a:graphicFrameLocks/>
          </p:cNvGraphicFramePr>
          <p:nvPr>
            <p:extLst/>
          </p:nvPr>
        </p:nvGraphicFramePr>
        <p:xfrm>
          <a:off x="471639" y="4485373"/>
          <a:ext cx="4569402" cy="1710690"/>
        </p:xfrm>
        <a:graphic>
          <a:graphicData uri="http://schemas.openxmlformats.org/drawingml/2006/chart">
            <c:chart xmlns:c="http://schemas.openxmlformats.org/drawingml/2006/chart" xmlns:r="http://schemas.openxmlformats.org/officeDocument/2006/relationships" r:id="rId4"/>
          </a:graphicData>
        </a:graphic>
      </p:graphicFrame>
      <p:sp>
        <p:nvSpPr>
          <p:cNvPr id="9" name="Прямоугольник 8"/>
          <p:cNvSpPr/>
          <p:nvPr/>
        </p:nvSpPr>
        <p:spPr>
          <a:xfrm>
            <a:off x="683664" y="959258"/>
            <a:ext cx="9485352" cy="148295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0094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width</a:t>
            </a:r>
            <a:r>
              <a:rPr lang="ru-RU" altLang="ru-RU" sz="22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depth</a:t>
            </a:r>
            <a:r>
              <a:rPr lang="ru-RU" altLang="ru-RU" sz="2200" dirty="0">
                <a:solidFill>
                  <a:schemeClr val="bg1"/>
                </a:solidFill>
              </a:rPr>
              <a:t>, 𝐿∼𝛽: </a:t>
            </a:r>
            <a:r>
              <a:rPr lang="ru-RU" altLang="ru-RU" sz="2200" b="1" dirty="0">
                <a:solidFill>
                  <a:schemeClr val="bg1"/>
                </a:solidFill>
              </a:rPr>
              <a:t>число слоев в блоке</a:t>
            </a:r>
            <a:r>
              <a:rPr lang="ru-RU" altLang="ru-RU" sz="2200" dirty="0">
                <a:solidFill>
                  <a:schemeClr val="bg1"/>
                </a:solidFill>
              </a:rPr>
              <a:t>.</a:t>
            </a:r>
          </a:p>
          <a:p>
            <a:pPr lvl="2" eaLnBrk="0" fontAlgn="base" hangingPunct="0">
              <a:lnSpc>
                <a:spcPct val="100000"/>
              </a:lnSpc>
              <a:spcBef>
                <a:spcPct val="0"/>
              </a:spcBef>
              <a:spcAft>
                <a:spcPct val="0"/>
              </a:spcAft>
            </a:pPr>
            <a:r>
              <a:rPr lang="ru-RU" altLang="ru-RU" sz="2200" dirty="0">
                <a:solidFill>
                  <a:schemeClr val="bg1"/>
                </a:solidFill>
              </a:rPr>
              <a:t>То</a:t>
            </a:r>
            <a:r>
              <a:rPr lang="en-US" altLang="ru-RU" sz="2200" dirty="0">
                <a:solidFill>
                  <a:schemeClr val="bg1"/>
                </a:solidFill>
              </a:rPr>
              <a:t> </a:t>
            </a:r>
            <a:r>
              <a:rPr lang="ru-RU" altLang="ru-RU" sz="22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2200" b="1" dirty="0" err="1">
                <a:solidFill>
                  <a:schemeClr val="bg1"/>
                </a:solidFill>
              </a:rPr>
              <a:t>Input</a:t>
            </a:r>
            <a:r>
              <a:rPr lang="ru-RU" altLang="ru-RU" sz="2200" b="1" dirty="0">
                <a:solidFill>
                  <a:schemeClr val="bg1"/>
                </a:solidFill>
              </a:rPr>
              <a:t> </a:t>
            </a:r>
            <a:r>
              <a:rPr lang="ru-RU" altLang="ru-RU" sz="2200" b="1" dirty="0" err="1">
                <a:solidFill>
                  <a:schemeClr val="bg1"/>
                </a:solidFill>
              </a:rPr>
              <a:t>resolution</a:t>
            </a:r>
            <a:r>
              <a:rPr lang="ru-RU" altLang="ru-RU" sz="2200" b="1" dirty="0">
                <a:solidFill>
                  <a:schemeClr val="bg1"/>
                </a:solidFill>
              </a:rPr>
              <a:t> </a:t>
            </a:r>
            <a:r>
              <a:rPr lang="ru-RU" altLang="ru-RU" sz="22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8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8781396" y="1084991"/>
            <a:ext cx="3078532" cy="5510308"/>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23901" y="3059668"/>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992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13526" y="906344"/>
                <a:ext cx="11436498" cy="5657138"/>
              </a:xfrm>
            </p:spPr>
            <p:txBody>
              <a:bodyPr>
                <a:noAutofit/>
              </a:bodyPr>
              <a:lstStyle/>
              <a:p>
                <a:pPr marL="331788" lvl="1" indent="-331788" eaLnBrk="0" fontAlgn="base" hangingPunct="0">
                  <a:lnSpc>
                    <a:spcPct val="100000"/>
                  </a:lnSpc>
                  <a:spcBef>
                    <a:spcPct val="0"/>
                  </a:spcBef>
                  <a:spcAft>
                    <a:spcPct val="0"/>
                  </a:spcAft>
                </a:pPr>
                <a:r>
                  <a:rPr lang="ru-RU" altLang="ru-RU" dirty="0">
                    <a:solidFill>
                      <a:schemeClr val="bg1"/>
                    </a:solidFill>
                  </a:rPr>
                  <a:t>Поиск в два этап </a:t>
                </a:r>
              </a:p>
              <a:p>
                <a:pPr marL="331788" lvl="1" indent="-331788" eaLnBrk="0" fontAlgn="base" hangingPunct="0">
                  <a:lnSpc>
                    <a:spcPct val="100000"/>
                  </a:lnSpc>
                  <a:spcBef>
                    <a:spcPct val="0"/>
                  </a:spcBef>
                  <a:spcAft>
                    <a:spcPct val="0"/>
                  </a:spcAft>
                </a:pPr>
                <a:r>
                  <a:rPr lang="ru-RU" altLang="ru-RU" dirty="0">
                    <a:solidFill>
                      <a:schemeClr val="bg1"/>
                    </a:solidFill>
                  </a:rPr>
                  <a:t>первый: базовая архитектура</a:t>
                </a:r>
                <a:r>
                  <a:rPr lang="en-US" b="1" dirty="0">
                    <a:solidFill>
                      <a:schemeClr val="bg1"/>
                    </a:solidFill>
                  </a:rPr>
                  <a:t> </a:t>
                </a:r>
                <a:r>
                  <a:rPr lang="en-US" b="1" dirty="0" err="1">
                    <a:solidFill>
                      <a:schemeClr val="bg1"/>
                    </a:solidFill>
                  </a:rPr>
                  <a:t>EfficientNet</a:t>
                </a:r>
                <a:r>
                  <a:rPr lang="ru-RU" b="1" dirty="0">
                    <a:solidFill>
                      <a:schemeClr val="bg1"/>
                    </a:solidFill>
                  </a:rPr>
                  <a:t>-</a:t>
                </a:r>
                <a:r>
                  <a:rPr lang="en-US" b="1" dirty="0">
                    <a:solidFill>
                      <a:schemeClr val="bg1"/>
                    </a:solidFill>
                  </a:rPr>
                  <a:t>B0</a:t>
                </a:r>
                <a:r>
                  <a:rPr lang="ru-RU" b="1" dirty="0">
                    <a:solidFill>
                      <a:schemeClr val="bg1"/>
                    </a:solidFill>
                  </a:rPr>
                  <a:t>,</a:t>
                </a:r>
                <a:r>
                  <a:rPr lang="en-US" b="1" dirty="0">
                    <a:solidFill>
                      <a:schemeClr val="bg1"/>
                    </a:solidFill>
                  </a:rPr>
                  <a:t> </a:t>
                </a:r>
                <a:r>
                  <a:rPr lang="ru-RU" b="1" dirty="0">
                    <a:solidFill>
                      <a:schemeClr val="bg1"/>
                    </a:solidFill>
                  </a:rPr>
                  <a:t>получена методом </a:t>
                </a:r>
                <a:r>
                  <a:rPr lang="en-US" b="1" dirty="0">
                    <a:solidFill>
                      <a:schemeClr val="bg1"/>
                    </a:solidFill>
                  </a:rPr>
                  <a:t>NAS. </a:t>
                </a:r>
                <a:endParaRPr lang="ru-RU"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Второй этап – метод оптимизации  </a:t>
                </a:r>
                <a:r>
                  <a:rPr lang="ru-RU" altLang="ru-RU" sz="2400" dirty="0" err="1">
                    <a:solidFill>
                      <a:schemeClr val="bg1"/>
                    </a:solidFill>
                  </a:rPr>
                  <a:t>гиперпараметров</a:t>
                </a:r>
                <a:r>
                  <a:rPr lang="ru-RU" altLang="ru-RU" sz="2400" dirty="0">
                    <a:solidFill>
                      <a:schemeClr val="bg1"/>
                    </a:solidFill>
                  </a:rPr>
                  <a:t> </a:t>
                </a:r>
                <a:r>
                  <a:rPr lang="ru-RU" altLang="ru-RU" sz="2400" b="1" dirty="0" err="1">
                    <a:solidFill>
                      <a:schemeClr val="bg1"/>
                    </a:solidFill>
                  </a:rPr>
                  <a:t>compound</a:t>
                </a:r>
                <a:r>
                  <a:rPr lang="ru-RU" altLang="ru-RU" sz="2400" b="1" dirty="0">
                    <a:solidFill>
                      <a:schemeClr val="bg1"/>
                    </a:solidFill>
                  </a:rPr>
                  <a:t> </a:t>
                </a:r>
                <a:r>
                  <a:rPr lang="ru-RU" altLang="ru-RU" sz="2400" b="1" dirty="0" err="1">
                    <a:solidFill>
                      <a:schemeClr val="bg1"/>
                    </a:solidFill>
                  </a:rPr>
                  <a:t>scaling</a:t>
                </a:r>
                <a:r>
                  <a:rPr lang="ru-RU" altLang="ru-RU" sz="2400" b="1" dirty="0">
                    <a:solidFill>
                      <a:schemeClr val="bg1"/>
                    </a:solidFill>
                  </a:rPr>
                  <a:t> </a:t>
                </a:r>
              </a:p>
              <a:p>
                <a:pPr marL="623888" lvl="0" eaLnBrk="0" fontAlgn="base" hangingPunct="0">
                  <a:lnSpc>
                    <a:spcPct val="100000"/>
                  </a:lnSpc>
                  <a:spcBef>
                    <a:spcPct val="0"/>
                  </a:spcBef>
                  <a:spcAft>
                    <a:spcPct val="0"/>
                  </a:spcAft>
                  <a:buFontTx/>
                  <a:buChar char="-"/>
                </a:pPr>
                <a:r>
                  <a:rPr lang="ru-RU" altLang="ru-RU" sz="2400" b="1" dirty="0">
                    <a:solidFill>
                      <a:schemeClr val="bg1"/>
                    </a:solidFill>
                  </a:rPr>
                  <a:t>Параметры </a:t>
                </a:r>
                <a:r>
                  <a:rPr lang="ru-RU" altLang="ru-RU" sz="2400" dirty="0">
                    <a:solidFill>
                      <a:schemeClr val="bg1"/>
                    </a:solidFill>
                  </a:rPr>
                  <a:t> </a:t>
                </a:r>
                <a:r>
                  <a:rPr lang="ru-RU" altLang="ru-RU" sz="2400" b="1" dirty="0">
                    <a:solidFill>
                      <a:schemeClr val="bg1"/>
                    </a:solidFill>
                  </a:rPr>
                  <a:t> </a:t>
                </a:r>
                <a:r>
                  <a:rPr lang="ru-RU" altLang="ru-RU" sz="2400" b="1" dirty="0" err="1">
                    <a:solidFill>
                      <a:schemeClr val="bg1"/>
                    </a:solidFill>
                  </a:rPr>
                  <a:t>width</a:t>
                </a:r>
                <a:r>
                  <a:rPr lang="ru-RU" altLang="ru-RU" sz="2400" b="1" dirty="0">
                    <a:solidFill>
                      <a:schemeClr val="bg1"/>
                    </a:solidFill>
                  </a:rPr>
                  <a:t>, </a:t>
                </a:r>
                <a:r>
                  <a:rPr lang="ru-RU" altLang="ru-RU" sz="2400" b="1" dirty="0" err="1">
                    <a:solidFill>
                      <a:schemeClr val="bg1"/>
                    </a:solidFill>
                  </a:rPr>
                  <a:t>depth</a:t>
                </a:r>
                <a:r>
                  <a:rPr lang="ru-RU" altLang="ru-RU" sz="2400" b="1" dirty="0">
                    <a:solidFill>
                      <a:schemeClr val="bg1"/>
                    </a:solidFill>
                  </a:rPr>
                  <a:t>, </a:t>
                </a:r>
                <a:r>
                  <a:rPr lang="ru-RU" altLang="ru-RU" sz="2400" b="1" dirty="0" err="1">
                    <a:solidFill>
                      <a:schemeClr val="bg1"/>
                    </a:solidFill>
                  </a:rPr>
                  <a:t>resolution</a:t>
                </a:r>
                <a:r>
                  <a:rPr lang="ru-RU" altLang="ru-RU" sz="2400" b="1" dirty="0">
                    <a:solidFill>
                      <a:schemeClr val="bg1"/>
                    </a:solidFill>
                  </a:rPr>
                  <a:t> (</a:t>
                </a:r>
                <a:r>
                  <a:rPr lang="ru-RU" altLang="ru-RU" sz="2400" dirty="0">
                    <a:solidFill>
                      <a:schemeClr val="bg1"/>
                    </a:solidFill>
                  </a:rPr>
                  <a:t>𝛼,𝛽,𝛾) меняются вместе, </a:t>
                </a:r>
              </a:p>
              <a:p>
                <a:pPr marL="623888" lvl="0" eaLnBrk="0" fontAlgn="base" hangingPunct="0">
                  <a:lnSpc>
                    <a:spcPct val="100000"/>
                  </a:lnSpc>
                  <a:spcBef>
                    <a:spcPct val="0"/>
                  </a:spcBef>
                  <a:spcAft>
                    <a:spcPct val="0"/>
                  </a:spcAft>
                  <a:buFontTx/>
                  <a:buChar char="-"/>
                </a:pPr>
                <a:r>
                  <a:rPr lang="ru-RU" altLang="ru-RU" sz="2200" dirty="0">
                    <a:solidFill>
                      <a:schemeClr val="bg1"/>
                    </a:solidFill>
                  </a:rPr>
                  <a:t>Цель – поиск баланса точность- FLOPS, при этом каждый раз FLOPS меняется как </a:t>
                </a:r>
                <a14:m>
                  <m:oMath xmlns:m="http://schemas.openxmlformats.org/officeDocument/2006/math">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2</m:t>
                        </m:r>
                      </m:e>
                      <m:sup>
                        <m:r>
                          <a:rPr lang="en-US" altLang="ru-RU" sz="2200" i="1" dirty="0">
                            <a:solidFill>
                              <a:schemeClr val="bg1"/>
                            </a:solidFill>
                            <a:latin typeface="Cambria Math" panose="02040503050406030204" pitchFamily="18" charset="0"/>
                          </a:rPr>
                          <m:t>𝜙</m:t>
                        </m:r>
                      </m:sup>
                    </m:sSup>
                  </m:oMath>
                </a14:m>
                <a:r>
                  <a:rPr lang="ru-RU" altLang="ru-RU" sz="2200" dirty="0">
                    <a:solidFill>
                      <a:schemeClr val="bg1"/>
                    </a:solidFill>
                  </a:rPr>
                  <a:t>.</a:t>
                </a:r>
              </a:p>
              <a:p>
                <a:pPr marL="1076325" lvl="1" eaLnBrk="0" fontAlgn="base" hangingPunct="0">
                  <a:lnSpc>
                    <a:spcPct val="100000"/>
                  </a:lnSpc>
                  <a:spcBef>
                    <a:spcPct val="0"/>
                  </a:spcBef>
                  <a:spcAft>
                    <a:spcPct val="0"/>
                  </a:spcAft>
                  <a:buFontTx/>
                  <a:buChar char="-"/>
                </a:pPr>
                <a:r>
                  <a:rPr lang="ru-RU" altLang="ru-RU" sz="2200" dirty="0">
                    <a:solidFill>
                      <a:schemeClr val="bg1"/>
                    </a:solidFill>
                  </a:rPr>
                  <a:t>Второй критерий </a:t>
                </a:r>
                <a14:m>
                  <m:oMath xmlns:m="http://schemas.openxmlformats.org/officeDocument/2006/math">
                    <m:r>
                      <a:rPr lang="ru-RU" altLang="ru-RU" sz="2200" i="1" dirty="0">
                        <a:solidFill>
                          <a:schemeClr val="bg1"/>
                        </a:solidFill>
                        <a:latin typeface="Cambria Math" panose="02040503050406030204" pitchFamily="18" charset="0"/>
                      </a:rPr>
                      <m:t>𝛼</m:t>
                    </m:r>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𝛽</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𝛾</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≈2</m:t>
                    </m:r>
                  </m:oMath>
                </a14:m>
                <a:r>
                  <a:rPr lang="ru-RU" altLang="ru-RU" sz="2200" dirty="0">
                    <a:solidFill>
                      <a:schemeClr val="bg1"/>
                    </a:solidFill>
                  </a:rPr>
                  <a:t> – всегда</a:t>
                </a:r>
                <a:endParaRPr lang="en-US" altLang="ru-RU" sz="2200" dirty="0">
                  <a:solidFill>
                    <a:schemeClr val="bg1"/>
                  </a:solidFill>
                </a:endParaRPr>
              </a:p>
              <a:p>
                <a:pPr marL="1533525" lvl="3" eaLnBrk="0" fontAlgn="base" hangingPunct="0">
                  <a:lnSpc>
                    <a:spcPct val="100000"/>
                  </a:lnSpc>
                  <a:spcBef>
                    <a:spcPct val="0"/>
                  </a:spcBef>
                  <a:spcAft>
                    <a:spcPct val="0"/>
                  </a:spcAft>
                  <a:buFontTx/>
                  <a:buChar char="-"/>
                </a:pPr>
                <a:r>
                  <a:rPr lang="ru-RU" altLang="ru-RU" sz="2200" dirty="0">
                    <a:solidFill>
                      <a:schemeClr val="bg1"/>
                    </a:solidFill>
                  </a:rPr>
                  <a:t>Квадрат так как ширина меняет FLOPS в корень раз от глубины и разрешения.</a:t>
                </a:r>
              </a:p>
              <a:p>
                <a:pPr marL="331788" lvl="1" indent="-331788" eaLnBrk="0" fontAlgn="base" hangingPunct="0">
                  <a:lnSpc>
                    <a:spcPct val="100000"/>
                  </a:lnSpc>
                  <a:spcBef>
                    <a:spcPct val="0"/>
                  </a:spcBef>
                  <a:spcAft>
                    <a:spcPct val="0"/>
                  </a:spcAft>
                </a:pPr>
                <a:endParaRPr lang="en-US" b="1" dirty="0">
                  <a:solidFill>
                    <a:schemeClr val="bg1"/>
                  </a:solidFill>
                </a:endParaRPr>
              </a:p>
              <a:p>
                <a:pPr marL="0" lvl="0" indent="0" eaLnBrk="0" fontAlgn="base" hangingPunct="0">
                  <a:lnSpc>
                    <a:spcPct val="100000"/>
                  </a:lnSpc>
                  <a:spcBef>
                    <a:spcPct val="0"/>
                  </a:spcBef>
                  <a:spcAft>
                    <a:spcPct val="0"/>
                  </a:spcAft>
                  <a:buNone/>
                </a:pPr>
                <a:endParaRPr lang="ru-RU" alt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13526" y="906344"/>
                <a:ext cx="11436498" cy="5657138"/>
              </a:xfrm>
              <a:blipFill>
                <a:blip r:embed="rId2"/>
                <a:stretch>
                  <a:fillRect l="-693" t="-862"/>
                </a:stretch>
              </a:blipFill>
            </p:spPr>
            <p:txBody>
              <a:bodyPr/>
              <a:lstStyle/>
              <a:p>
                <a:r>
                  <a:rPr lang="ru-RU">
                    <a:noFill/>
                  </a:rPr>
                  <a:t> </a:t>
                </a:r>
              </a:p>
            </p:txBody>
          </p:sp>
        </mc:Fallback>
      </mc:AlternateContent>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9" name="Рисунок 8"/>
          <p:cNvPicPr>
            <a:picLocks noChangeAspect="1"/>
          </p:cNvPicPr>
          <p:nvPr/>
        </p:nvPicPr>
        <p:blipFill rotWithShape="1">
          <a:blip r:embed="rId3"/>
          <a:srcRect l="21208" r="12733" b="37255"/>
          <a:stretch/>
        </p:blipFill>
        <p:spPr>
          <a:xfrm>
            <a:off x="1859704" y="3795873"/>
            <a:ext cx="5918391" cy="2986392"/>
          </a:xfrm>
          <a:prstGeom prst="rect">
            <a:avLst/>
          </a:prstGeom>
        </p:spPr>
      </p:pic>
      <p:sp>
        <p:nvSpPr>
          <p:cNvPr id="6" name="Прямоугольник 5"/>
          <p:cNvSpPr/>
          <p:nvPr/>
        </p:nvSpPr>
        <p:spPr>
          <a:xfrm>
            <a:off x="7954118" y="5392366"/>
            <a:ext cx="389458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scaling for convolutional neural networks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10" name="Прямоугольник 9"/>
          <p:cNvSpPr/>
          <p:nvPr/>
        </p:nvSpPr>
        <p:spPr>
          <a:xfrm>
            <a:off x="3747878" y="3457914"/>
            <a:ext cx="38945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EfficientNet</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B0</a:t>
            </a:r>
            <a:endParaRPr kumimoji="0" lang="ru-RU" sz="2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1" name="Прямоугольник 10"/>
          <p:cNvSpPr/>
          <p:nvPr/>
        </p:nvSpPr>
        <p:spPr>
          <a:xfrm>
            <a:off x="298301" y="1329273"/>
            <a:ext cx="9725916" cy="32006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Прямоугольник 11"/>
          <p:cNvSpPr/>
          <p:nvPr/>
        </p:nvSpPr>
        <p:spPr>
          <a:xfrm>
            <a:off x="298301" y="1649339"/>
            <a:ext cx="9725916"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456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65125"/>
            <a:ext cx="11277600" cy="1187904"/>
          </a:xfrm>
        </p:spPr>
        <p:txBody>
          <a:bodyPr>
            <a:noAutofit/>
          </a:bodyPr>
          <a:lstStyle/>
          <a:p>
            <a:pPr algn="ctr"/>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r>
              <a:rPr lang="ru-RU" sz="4800" b="1" dirty="0">
                <a:solidFill>
                  <a:schemeClr val="bg1"/>
                </a:solidFill>
              </a:rPr>
              <a:t/>
            </a:r>
            <a:br>
              <a:rPr lang="ru-RU" sz="4800" b="1" dirty="0">
                <a:solidFill>
                  <a:schemeClr val="bg1"/>
                </a:solidFill>
              </a:rPr>
            </a:br>
            <a:endParaRPr lang="ru-RU" sz="4800" b="1" dirty="0">
              <a:solidFill>
                <a:schemeClr val="bg1"/>
              </a:solidFill>
            </a:endParaRPr>
          </a:p>
        </p:txBody>
      </p:sp>
      <p:sp>
        <p:nvSpPr>
          <p:cNvPr id="3" name="Объект 2"/>
          <p:cNvSpPr>
            <a:spLocks noGrp="1"/>
          </p:cNvSpPr>
          <p:nvPr>
            <p:ph idx="1"/>
          </p:nvPr>
        </p:nvSpPr>
        <p:spPr>
          <a:xfrm>
            <a:off x="298302" y="1151376"/>
            <a:ext cx="11436498" cy="4990646"/>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Предложены варианты </a:t>
            </a:r>
            <a:r>
              <a:rPr lang="en-US" sz="2400" b="1" dirty="0" err="1">
                <a:solidFill>
                  <a:schemeClr val="bg1"/>
                </a:solidFill>
              </a:rPr>
              <a:t>EfficientNet</a:t>
            </a:r>
            <a:r>
              <a:rPr lang="ru-RU" sz="2400" b="1" dirty="0">
                <a:solidFill>
                  <a:schemeClr val="bg1"/>
                </a:solidFill>
              </a:rPr>
              <a:t> </a:t>
            </a:r>
            <a:r>
              <a:rPr lang="en-US" sz="2400" b="1" dirty="0">
                <a:solidFill>
                  <a:schemeClr val="bg1"/>
                </a:solidFill>
              </a:rPr>
              <a:t>B0, B1-B7.</a:t>
            </a:r>
          </a:p>
          <a:p>
            <a:pPr eaLnBrk="0" fontAlgn="base" hangingPunct="0">
              <a:lnSpc>
                <a:spcPct val="100000"/>
              </a:lnSpc>
              <a:spcBef>
                <a:spcPct val="0"/>
              </a:spcBef>
              <a:spcAft>
                <a:spcPct val="0"/>
              </a:spcAft>
            </a:pPr>
            <a:r>
              <a:rPr lang="ru-RU" altLang="ru-RU" sz="2400" dirty="0">
                <a:solidFill>
                  <a:schemeClr val="bg1"/>
                </a:solidFill>
              </a:rPr>
              <a:t>Также есть много </a:t>
            </a:r>
            <a:r>
              <a:rPr lang="ru-RU" altLang="ru-RU" sz="2400" dirty="0" err="1">
                <a:solidFill>
                  <a:schemeClr val="bg1"/>
                </a:solidFill>
              </a:rPr>
              <a:t>кастомных</a:t>
            </a:r>
            <a:r>
              <a:rPr lang="ru-RU" altLang="ru-RU" sz="2400" dirty="0">
                <a:solidFill>
                  <a:schemeClr val="bg1"/>
                </a:solidFill>
              </a:rPr>
              <a:t> вариантов </a:t>
            </a:r>
            <a:r>
              <a:rPr lang="en-US" sz="2400" b="1" dirty="0" err="1">
                <a:solidFill>
                  <a:schemeClr val="bg1"/>
                </a:solidFill>
              </a:rPr>
              <a:t>EfficientNet</a:t>
            </a:r>
            <a:r>
              <a:rPr lang="ru-RU" sz="2400" b="1" dirty="0">
                <a:solidFill>
                  <a:schemeClr val="bg1"/>
                </a:solidFill>
              </a:rPr>
              <a:t> </a:t>
            </a:r>
            <a:r>
              <a:rPr lang="ru-RU" sz="2400" dirty="0">
                <a:solidFill>
                  <a:schemeClr val="bg1"/>
                </a:solidFill>
              </a:rPr>
              <a:t>для разных задач.</a:t>
            </a:r>
          </a:p>
          <a:p>
            <a:pPr lvl="1" eaLnBrk="0" fontAlgn="base" hangingPunct="0">
              <a:lnSpc>
                <a:spcPct val="100000"/>
              </a:lnSpc>
              <a:spcBef>
                <a:spcPct val="0"/>
              </a:spcBef>
              <a:spcAft>
                <a:spcPct val="0"/>
              </a:spcAft>
            </a:pPr>
            <a:r>
              <a:rPr lang="ru-RU" altLang="ru-RU" dirty="0">
                <a:solidFill>
                  <a:schemeClr val="bg1"/>
                </a:solidFill>
              </a:rPr>
              <a:t>Архитектура </a:t>
            </a:r>
            <a:r>
              <a:rPr lang="en-US" b="1" dirty="0" err="1">
                <a:solidFill>
                  <a:schemeClr val="bg1"/>
                </a:solidFill>
              </a:rPr>
              <a:t>EfficientNet</a:t>
            </a:r>
            <a:r>
              <a:rPr lang="ru-RU" b="1" dirty="0">
                <a:solidFill>
                  <a:schemeClr val="bg1"/>
                </a:solidFill>
              </a:rPr>
              <a:t> </a:t>
            </a:r>
            <a:r>
              <a:rPr lang="ru-RU" dirty="0">
                <a:solidFill>
                  <a:schemeClr val="bg1"/>
                </a:solidFill>
              </a:rPr>
              <a:t>одна из самых популярных сегодня.</a:t>
            </a:r>
            <a:endParaRPr lang="ru-RU" altLang="ru-RU" dirty="0">
              <a:solidFill>
                <a:schemeClr val="bg1"/>
              </a:solidFill>
            </a:endParaRPr>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0" name="Picture 2" descr="GitHub - qubvel/efficientnet: Implementation of EfficientNet model. Keras  and TensorFlow Ker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81" y="2436571"/>
            <a:ext cx="4525556" cy="360197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920056" y="6117733"/>
            <a:ext cx="53247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scaling for convolutional neural networks //</a:t>
            </a:r>
            <a:r>
              <a:rPr kumimoji="0" lang="ru-RU"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9" name="Прямоугольник 8"/>
          <p:cNvSpPr/>
          <p:nvPr/>
        </p:nvSpPr>
        <p:spPr>
          <a:xfrm>
            <a:off x="665770" y="1926800"/>
            <a:ext cx="9725916"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extLst/>
          </p:nvPr>
        </p:nvGraphicFramePr>
        <p:xfrm>
          <a:off x="5901858" y="2434158"/>
          <a:ext cx="5829375" cy="3606800"/>
        </p:xfrm>
        <a:graphic>
          <a:graphicData uri="http://schemas.openxmlformats.org/drawingml/2006/table">
            <a:tbl>
              <a:tblPr firstRow="1" bandRow="1">
                <a:tableStyleId>{5C22544A-7EE6-4342-B048-85BDC9FD1C3A}</a:tableStyleId>
              </a:tblPr>
              <a:tblGrid>
                <a:gridCol w="990674">
                  <a:extLst>
                    <a:ext uri="{9D8B030D-6E8A-4147-A177-3AD203B41FA5}">
                      <a16:colId xmlns:a16="http://schemas.microsoft.com/office/drawing/2014/main" val="758108092"/>
                    </a:ext>
                  </a:extLst>
                </a:gridCol>
                <a:gridCol w="1076325">
                  <a:extLst>
                    <a:ext uri="{9D8B030D-6E8A-4147-A177-3AD203B41FA5}">
                      <a16:colId xmlns:a16="http://schemas.microsoft.com/office/drawing/2014/main" val="2972304472"/>
                    </a:ext>
                  </a:extLst>
                </a:gridCol>
                <a:gridCol w="1076325">
                  <a:extLst>
                    <a:ext uri="{9D8B030D-6E8A-4147-A177-3AD203B41FA5}">
                      <a16:colId xmlns:a16="http://schemas.microsoft.com/office/drawing/2014/main" val="2859446073"/>
                    </a:ext>
                  </a:extLst>
                </a:gridCol>
                <a:gridCol w="1520176">
                  <a:extLst>
                    <a:ext uri="{9D8B030D-6E8A-4147-A177-3AD203B41FA5}">
                      <a16:colId xmlns:a16="http://schemas.microsoft.com/office/drawing/2014/main" val="2942911722"/>
                    </a:ext>
                  </a:extLst>
                </a:gridCol>
                <a:gridCol w="1165875">
                  <a:extLst>
                    <a:ext uri="{9D8B030D-6E8A-4147-A177-3AD203B41FA5}">
                      <a16:colId xmlns:a16="http://schemas.microsoft.com/office/drawing/2014/main" val="3156954897"/>
                    </a:ext>
                  </a:extLst>
                </a:gridCol>
              </a:tblGrid>
              <a:tr h="370840">
                <a:tc>
                  <a:txBody>
                    <a:bodyPr/>
                    <a:lstStyle/>
                    <a:p>
                      <a:r>
                        <a:rPr lang="ru-RU" dirty="0"/>
                        <a:t>Модель</a:t>
                      </a:r>
                    </a:p>
                  </a:txBody>
                  <a:tcPr/>
                </a:tc>
                <a:tc>
                  <a:txBody>
                    <a:bodyPr/>
                    <a:lstStyle/>
                    <a:p>
                      <a:r>
                        <a:rPr lang="ru-RU" dirty="0"/>
                        <a:t>Ширина</a:t>
                      </a:r>
                      <a:r>
                        <a:rPr lang="en-US" dirty="0"/>
                        <a:t/>
                      </a:r>
                      <a:br>
                        <a:rPr lang="en-US" dirty="0"/>
                      </a:br>
                      <a:r>
                        <a:rPr lang="ru-RU" altLang="ru-RU" sz="1800" dirty="0">
                          <a:solidFill>
                            <a:schemeClr val="bg1"/>
                          </a:solidFill>
                        </a:rPr>
                        <a:t>𝐶∼𝛼</a:t>
                      </a:r>
                      <a:endParaRPr lang="ru-RU" dirty="0"/>
                    </a:p>
                  </a:txBody>
                  <a:tcPr/>
                </a:tc>
                <a:tc>
                  <a:txBody>
                    <a:bodyPr/>
                    <a:lstStyle/>
                    <a:p>
                      <a:r>
                        <a:rPr lang="ru-RU" dirty="0"/>
                        <a:t>Глубина</a:t>
                      </a:r>
                      <a:r>
                        <a:rPr lang="en-US" dirty="0"/>
                        <a:t/>
                      </a:r>
                      <a:br>
                        <a:rPr lang="en-US" dirty="0"/>
                      </a:br>
                      <a:r>
                        <a:rPr lang="ru-RU" altLang="ru-RU" sz="1800" dirty="0">
                          <a:solidFill>
                            <a:schemeClr val="bg1"/>
                          </a:solidFill>
                        </a:rPr>
                        <a:t>𝐿∼𝛽</a:t>
                      </a:r>
                      <a:endParaRPr lang="ru-RU" dirty="0"/>
                    </a:p>
                  </a:txBody>
                  <a:tcPr/>
                </a:tc>
                <a:tc>
                  <a:txBody>
                    <a:bodyPr/>
                    <a:lstStyle/>
                    <a:p>
                      <a:r>
                        <a:rPr lang="ru-RU" dirty="0"/>
                        <a:t>Разрешение</a:t>
                      </a:r>
                      <a:r>
                        <a:rPr lang="en-US" dirty="0"/>
                        <a:t/>
                      </a:r>
                      <a:br>
                        <a:rPr lang="en-US" dirty="0"/>
                      </a:br>
                      <a:r>
                        <a:rPr lang="ru-RU" altLang="ru-RU" sz="1800" dirty="0">
                          <a:solidFill>
                            <a:schemeClr val="bg1"/>
                          </a:solidFill>
                        </a:rPr>
                        <a:t>𝐻×𝑊,∼𝛾 </a:t>
                      </a:r>
                      <a:endParaRPr lang="ru-RU" dirty="0"/>
                    </a:p>
                  </a:txBody>
                  <a:tcPr/>
                </a:tc>
                <a:tc>
                  <a:txBody>
                    <a:bodyPr/>
                    <a:lstStyle/>
                    <a:p>
                      <a:r>
                        <a:rPr lang="en-US" dirty="0" err="1"/>
                        <a:t>DropOut</a:t>
                      </a:r>
                      <a:r>
                        <a:rPr lang="en-US" dirty="0"/>
                        <a:t/>
                      </a:r>
                      <a:br>
                        <a:rPr lang="en-US" dirty="0"/>
                      </a:br>
                      <a:r>
                        <a:rPr lang="en-US" dirty="0"/>
                        <a:t>rate</a:t>
                      </a:r>
                      <a:endParaRPr lang="ru-RU" dirty="0"/>
                    </a:p>
                  </a:txBody>
                  <a:tcPr/>
                </a:tc>
                <a:extLst>
                  <a:ext uri="{0D108BD9-81ED-4DB2-BD59-A6C34878D82A}">
                    <a16:rowId xmlns:a16="http://schemas.microsoft.com/office/drawing/2014/main" val="4211223219"/>
                  </a:ext>
                </a:extLst>
              </a:tr>
              <a:tr h="370840">
                <a:tc>
                  <a:txBody>
                    <a:bodyPr/>
                    <a:lstStyle/>
                    <a:p>
                      <a:r>
                        <a:rPr lang="en-US" dirty="0"/>
                        <a:t>B0</a:t>
                      </a:r>
                      <a:endParaRPr lang="ru-RU" dirty="0"/>
                    </a:p>
                  </a:txBody>
                  <a:tcPr/>
                </a:tc>
                <a:tc>
                  <a:txBody>
                    <a:bodyPr/>
                    <a:lstStyle/>
                    <a:p>
                      <a:r>
                        <a:rPr lang="en-US" dirty="0"/>
                        <a:t>1.0</a:t>
                      </a:r>
                      <a:endParaRPr lang="ru-RU" dirty="0"/>
                    </a:p>
                  </a:txBody>
                  <a:tcPr/>
                </a:tc>
                <a:tc>
                  <a:txBody>
                    <a:bodyPr/>
                    <a:lstStyle/>
                    <a:p>
                      <a:r>
                        <a:rPr lang="en-US" dirty="0"/>
                        <a:t>1.0</a:t>
                      </a:r>
                      <a:endParaRPr lang="ru-RU" dirty="0"/>
                    </a:p>
                  </a:txBody>
                  <a:tcPr/>
                </a:tc>
                <a:tc>
                  <a:txBody>
                    <a:bodyPr/>
                    <a:lstStyle/>
                    <a:p>
                      <a:r>
                        <a:rPr lang="en-US" dirty="0"/>
                        <a:t>224</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34305677"/>
                  </a:ext>
                </a:extLst>
              </a:tr>
              <a:tr h="370840">
                <a:tc>
                  <a:txBody>
                    <a:bodyPr/>
                    <a:lstStyle/>
                    <a:p>
                      <a:r>
                        <a:rPr lang="en-US" dirty="0"/>
                        <a:t>B1</a:t>
                      </a:r>
                      <a:endParaRPr lang="ru-RU" dirty="0"/>
                    </a:p>
                  </a:txBody>
                  <a:tcPr/>
                </a:tc>
                <a:tc>
                  <a:txBody>
                    <a:bodyPr/>
                    <a:lstStyle/>
                    <a:p>
                      <a:r>
                        <a:rPr lang="en-US" dirty="0"/>
                        <a:t>1.0</a:t>
                      </a:r>
                      <a:endParaRPr lang="ru-RU" dirty="0"/>
                    </a:p>
                  </a:txBody>
                  <a:tcPr/>
                </a:tc>
                <a:tc>
                  <a:txBody>
                    <a:bodyPr/>
                    <a:lstStyle/>
                    <a:p>
                      <a:r>
                        <a:rPr lang="en-US" dirty="0"/>
                        <a:t>1.1</a:t>
                      </a:r>
                      <a:endParaRPr lang="ru-RU" dirty="0"/>
                    </a:p>
                  </a:txBody>
                  <a:tcPr/>
                </a:tc>
                <a:tc>
                  <a:txBody>
                    <a:bodyPr/>
                    <a:lstStyle/>
                    <a:p>
                      <a:r>
                        <a:rPr lang="en-US" dirty="0"/>
                        <a:t>240</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2559085899"/>
                  </a:ext>
                </a:extLst>
              </a:tr>
              <a:tr h="370840">
                <a:tc>
                  <a:txBody>
                    <a:bodyPr/>
                    <a:lstStyle/>
                    <a:p>
                      <a:r>
                        <a:rPr lang="en-US" dirty="0"/>
                        <a:t>B2</a:t>
                      </a:r>
                      <a:endParaRPr lang="ru-RU" dirty="0"/>
                    </a:p>
                  </a:txBody>
                  <a:tcPr/>
                </a:tc>
                <a:tc>
                  <a:txBody>
                    <a:bodyPr/>
                    <a:lstStyle/>
                    <a:p>
                      <a:r>
                        <a:rPr lang="en-US" dirty="0"/>
                        <a:t>1.1</a:t>
                      </a:r>
                      <a:endParaRPr lang="ru-RU" dirty="0"/>
                    </a:p>
                  </a:txBody>
                  <a:tcPr/>
                </a:tc>
                <a:tc>
                  <a:txBody>
                    <a:bodyPr/>
                    <a:lstStyle/>
                    <a:p>
                      <a:r>
                        <a:rPr lang="en-US" dirty="0"/>
                        <a:t>1.2</a:t>
                      </a:r>
                      <a:endParaRPr lang="ru-RU" dirty="0"/>
                    </a:p>
                  </a:txBody>
                  <a:tcPr/>
                </a:tc>
                <a:tc>
                  <a:txBody>
                    <a:bodyPr/>
                    <a:lstStyle/>
                    <a:p>
                      <a:r>
                        <a:rPr lang="en-US" dirty="0"/>
                        <a:t>260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4071935590"/>
                  </a:ext>
                </a:extLst>
              </a:tr>
              <a:tr h="370840">
                <a:tc>
                  <a:txBody>
                    <a:bodyPr/>
                    <a:lstStyle/>
                    <a:p>
                      <a:r>
                        <a:rPr lang="en-US" dirty="0"/>
                        <a:t>B3</a:t>
                      </a:r>
                      <a:endParaRPr lang="ru-RU" dirty="0"/>
                    </a:p>
                  </a:txBody>
                  <a:tcPr/>
                </a:tc>
                <a:tc>
                  <a:txBody>
                    <a:bodyPr/>
                    <a:lstStyle/>
                    <a:p>
                      <a:r>
                        <a:rPr lang="en-US" dirty="0"/>
                        <a:t>1.2</a:t>
                      </a:r>
                      <a:endParaRPr lang="ru-RU" dirty="0"/>
                    </a:p>
                  </a:txBody>
                  <a:tcPr/>
                </a:tc>
                <a:tc>
                  <a:txBody>
                    <a:bodyPr/>
                    <a:lstStyle/>
                    <a:p>
                      <a:r>
                        <a:rPr lang="en-US" dirty="0"/>
                        <a:t>1.4</a:t>
                      </a:r>
                      <a:endParaRPr lang="ru-RU" dirty="0"/>
                    </a:p>
                  </a:txBody>
                  <a:tcPr/>
                </a:tc>
                <a:tc>
                  <a:txBody>
                    <a:bodyPr/>
                    <a:lstStyle/>
                    <a:p>
                      <a:r>
                        <a:rPr lang="en-US" dirty="0"/>
                        <a:t>300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1961715527"/>
                  </a:ext>
                </a:extLst>
              </a:tr>
              <a:tr h="370840">
                <a:tc>
                  <a:txBody>
                    <a:bodyPr/>
                    <a:lstStyle/>
                    <a:p>
                      <a:r>
                        <a:rPr lang="en-US" dirty="0"/>
                        <a:t>B4</a:t>
                      </a:r>
                      <a:endParaRPr lang="ru-RU" dirty="0"/>
                    </a:p>
                  </a:txBody>
                  <a:tcPr/>
                </a:tc>
                <a:tc>
                  <a:txBody>
                    <a:bodyPr/>
                    <a:lstStyle/>
                    <a:p>
                      <a:r>
                        <a:rPr lang="en-US" dirty="0"/>
                        <a:t>1.4</a:t>
                      </a:r>
                      <a:endParaRPr lang="ru-RU" dirty="0"/>
                    </a:p>
                  </a:txBody>
                  <a:tcPr/>
                </a:tc>
                <a:tc>
                  <a:txBody>
                    <a:bodyPr/>
                    <a:lstStyle/>
                    <a:p>
                      <a:r>
                        <a:rPr lang="en-US" dirty="0"/>
                        <a:t>1.8</a:t>
                      </a:r>
                      <a:endParaRPr lang="ru-RU" dirty="0"/>
                    </a:p>
                  </a:txBody>
                  <a:tcPr/>
                </a:tc>
                <a:tc>
                  <a:txBody>
                    <a:bodyPr/>
                    <a:lstStyle/>
                    <a:p>
                      <a:r>
                        <a:rPr lang="en-US" dirty="0"/>
                        <a:t>380</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422055814"/>
                  </a:ext>
                </a:extLst>
              </a:tr>
              <a:tr h="370840">
                <a:tc>
                  <a:txBody>
                    <a:bodyPr/>
                    <a:lstStyle/>
                    <a:p>
                      <a:r>
                        <a:rPr lang="en-US" dirty="0"/>
                        <a:t>B5</a:t>
                      </a:r>
                      <a:endParaRPr lang="ru-RU" dirty="0"/>
                    </a:p>
                  </a:txBody>
                  <a:tcPr/>
                </a:tc>
                <a:tc>
                  <a:txBody>
                    <a:bodyPr/>
                    <a:lstStyle/>
                    <a:p>
                      <a:r>
                        <a:rPr lang="en-US" dirty="0"/>
                        <a:t>1.6</a:t>
                      </a:r>
                      <a:endParaRPr lang="ru-RU" dirty="0"/>
                    </a:p>
                  </a:txBody>
                  <a:tcPr/>
                </a:tc>
                <a:tc>
                  <a:txBody>
                    <a:bodyPr/>
                    <a:lstStyle/>
                    <a:p>
                      <a:r>
                        <a:rPr lang="en-US" dirty="0"/>
                        <a:t>2.2</a:t>
                      </a:r>
                      <a:endParaRPr lang="ru-RU" dirty="0"/>
                    </a:p>
                  </a:txBody>
                  <a:tcPr/>
                </a:tc>
                <a:tc>
                  <a:txBody>
                    <a:bodyPr/>
                    <a:lstStyle/>
                    <a:p>
                      <a:r>
                        <a:rPr lang="en-US" dirty="0"/>
                        <a:t>456</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062826225"/>
                  </a:ext>
                </a:extLst>
              </a:tr>
              <a:tr h="370840">
                <a:tc>
                  <a:txBody>
                    <a:bodyPr/>
                    <a:lstStyle/>
                    <a:p>
                      <a:r>
                        <a:rPr lang="en-US" dirty="0"/>
                        <a:t>B6</a:t>
                      </a:r>
                      <a:endParaRPr lang="ru-RU" dirty="0"/>
                    </a:p>
                  </a:txBody>
                  <a:tcPr/>
                </a:tc>
                <a:tc>
                  <a:txBody>
                    <a:bodyPr/>
                    <a:lstStyle/>
                    <a:p>
                      <a:r>
                        <a:rPr lang="en-US" dirty="0"/>
                        <a:t>1.8</a:t>
                      </a:r>
                      <a:endParaRPr lang="ru-RU" dirty="0"/>
                    </a:p>
                  </a:txBody>
                  <a:tcPr/>
                </a:tc>
                <a:tc>
                  <a:txBody>
                    <a:bodyPr/>
                    <a:lstStyle/>
                    <a:p>
                      <a:r>
                        <a:rPr lang="en-US" dirty="0"/>
                        <a:t>2.6</a:t>
                      </a:r>
                      <a:endParaRPr lang="ru-RU" dirty="0"/>
                    </a:p>
                  </a:txBody>
                  <a:tcPr/>
                </a:tc>
                <a:tc>
                  <a:txBody>
                    <a:bodyPr/>
                    <a:lstStyle/>
                    <a:p>
                      <a:r>
                        <a:rPr lang="en-US" dirty="0"/>
                        <a:t>528</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2276346145"/>
                  </a:ext>
                </a:extLst>
              </a:tr>
              <a:tr h="370840">
                <a:tc>
                  <a:txBody>
                    <a:bodyPr/>
                    <a:lstStyle/>
                    <a:p>
                      <a:r>
                        <a:rPr lang="en-US" dirty="0"/>
                        <a:t>B7</a:t>
                      </a:r>
                      <a:endParaRPr lang="ru-RU" dirty="0"/>
                    </a:p>
                  </a:txBody>
                  <a:tcPr/>
                </a:tc>
                <a:tc>
                  <a:txBody>
                    <a:bodyPr/>
                    <a:lstStyle/>
                    <a:p>
                      <a:r>
                        <a:rPr lang="en-US" dirty="0"/>
                        <a:t>2</a:t>
                      </a:r>
                      <a:endParaRPr lang="ru-RU" dirty="0"/>
                    </a:p>
                  </a:txBody>
                  <a:tcPr/>
                </a:tc>
                <a:tc>
                  <a:txBody>
                    <a:bodyPr/>
                    <a:lstStyle/>
                    <a:p>
                      <a:r>
                        <a:rPr lang="en-US" dirty="0"/>
                        <a:t>3.1</a:t>
                      </a:r>
                      <a:endParaRPr lang="ru-RU" dirty="0"/>
                    </a:p>
                  </a:txBody>
                  <a:tcPr/>
                </a:tc>
                <a:tc>
                  <a:txBody>
                    <a:bodyPr/>
                    <a:lstStyle/>
                    <a:p>
                      <a:r>
                        <a:rPr lang="en-US" dirty="0"/>
                        <a:t>600</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1203709335"/>
                  </a:ext>
                </a:extLst>
              </a:tr>
            </a:tbl>
          </a:graphicData>
        </a:graphic>
      </p:graphicFrame>
      <p:sp>
        <p:nvSpPr>
          <p:cNvPr id="7" name="Прямоугольник 6"/>
          <p:cNvSpPr/>
          <p:nvPr/>
        </p:nvSpPr>
        <p:spPr>
          <a:xfrm>
            <a:off x="7127192" y="6040958"/>
            <a:ext cx="44438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1"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https://github.com/tensorflow/tpu/blob/master/models/official/efficientnet/efficientnet_builder.py</a:t>
            </a:r>
          </a:p>
        </p:txBody>
      </p:sp>
    </p:spTree>
    <p:extLst>
      <p:ext uri="{BB962C8B-B14F-4D97-AF65-F5344CB8AC3E}">
        <p14:creationId xmlns:p14="http://schemas.microsoft.com/office/powerpoint/2010/main" val="25464271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099" y="952500"/>
            <a:ext cx="11459555" cy="5619750"/>
          </a:xfrm>
        </p:spPr>
        <p:txBody>
          <a:bodyPr>
            <a:normAutofit/>
          </a:bodyPr>
          <a:lstStyle/>
          <a:p>
            <a:pPr eaLnBrk="0" fontAlgn="base" hangingPunct="0">
              <a:lnSpc>
                <a:spcPct val="100000"/>
              </a:lnSpc>
              <a:spcBef>
                <a:spcPts val="600"/>
              </a:spcBef>
              <a:spcAft>
                <a:spcPct val="0"/>
              </a:spcAft>
            </a:pPr>
            <a:r>
              <a:rPr lang="ru-RU" altLang="ru-RU" sz="2400" dirty="0">
                <a:solidFill>
                  <a:schemeClr val="bg1"/>
                </a:solidFill>
              </a:rPr>
              <a:t>Основная идея: </a:t>
            </a:r>
            <a:r>
              <a:rPr lang="ru-RU" altLang="ru-RU" sz="2400" dirty="0" err="1">
                <a:solidFill>
                  <a:schemeClr val="bg1"/>
                </a:solidFill>
              </a:rPr>
              <a:t>depthwise</a:t>
            </a:r>
            <a:r>
              <a:rPr lang="ru-RU" altLang="ru-RU" sz="2400" dirty="0">
                <a:solidFill>
                  <a:schemeClr val="bg1"/>
                </a:solidFill>
              </a:rPr>
              <a:t> </a:t>
            </a:r>
            <a:r>
              <a:rPr lang="ru-RU" altLang="ru-RU" sz="2400" dirty="0" err="1">
                <a:solidFill>
                  <a:schemeClr val="bg1"/>
                </a:solidFill>
              </a:rPr>
              <a:t>convolutions</a:t>
            </a:r>
            <a:r>
              <a:rPr lang="ru-RU" altLang="ru-RU" sz="2400" dirty="0">
                <a:solidFill>
                  <a:schemeClr val="bg1"/>
                </a:solidFill>
              </a:rPr>
              <a:t> может снизить производительность.</a:t>
            </a:r>
          </a:p>
          <a:p>
            <a:pPr lvl="1" eaLnBrk="0" fontAlgn="base" hangingPunct="0">
              <a:lnSpc>
                <a:spcPct val="100000"/>
              </a:lnSpc>
              <a:spcBef>
                <a:spcPts val="600"/>
              </a:spcBef>
              <a:spcAft>
                <a:spcPct val="0"/>
              </a:spcAft>
            </a:pPr>
            <a:r>
              <a:rPr lang="ru-RU" altLang="ru-RU" dirty="0">
                <a:solidFill>
                  <a:schemeClr val="bg1"/>
                </a:solidFill>
              </a:rPr>
              <a:t>Такая свертка более латентна – требует больше обращений к памяти, + свертку 1х1, это плохо в некоторых случаях.</a:t>
            </a:r>
          </a:p>
          <a:p>
            <a:pPr eaLnBrk="0" fontAlgn="base" hangingPunct="0">
              <a:lnSpc>
                <a:spcPct val="100000"/>
              </a:lnSpc>
              <a:spcBef>
                <a:spcPts val="600"/>
              </a:spcBef>
              <a:spcAft>
                <a:spcPct val="0"/>
              </a:spcAft>
            </a:pPr>
            <a:r>
              <a:rPr lang="ru-RU" altLang="ru-RU" sz="2400" b="1" dirty="0">
                <a:solidFill>
                  <a:schemeClr val="bg1"/>
                </a:solidFill>
              </a:rPr>
              <a:t>замена блоков</a:t>
            </a:r>
            <a:r>
              <a:rPr lang="ru-RU" altLang="ru-RU" sz="2400" dirty="0">
                <a:solidFill>
                  <a:schemeClr val="bg1"/>
                </a:solidFill>
              </a:rPr>
              <a:t>, 1×1 и </a:t>
            </a:r>
            <a:r>
              <a:rPr lang="en-US" altLang="ru-RU" sz="2400" dirty="0">
                <a:solidFill>
                  <a:schemeClr val="bg1"/>
                </a:solidFill>
              </a:rPr>
              <a:t>DW</a:t>
            </a:r>
            <a:r>
              <a:rPr lang="ru-RU" altLang="ru-RU" sz="2400" dirty="0">
                <a:solidFill>
                  <a:schemeClr val="bg1"/>
                </a:solidFill>
              </a:rPr>
              <a:t> 3×3 на простую свертку 3×3 - </a:t>
            </a:r>
            <a:r>
              <a:rPr lang="ru-RU" altLang="ru-RU" sz="2400" b="1" dirty="0" err="1">
                <a:solidFill>
                  <a:schemeClr val="bg1"/>
                </a:solidFill>
              </a:rPr>
              <a:t>fused</a:t>
            </a:r>
            <a:r>
              <a:rPr lang="ru-RU" altLang="ru-RU" sz="2400" b="1" dirty="0">
                <a:solidFill>
                  <a:schemeClr val="bg1"/>
                </a:solidFill>
              </a:rPr>
              <a:t> </a:t>
            </a:r>
            <a:r>
              <a:rPr lang="ru-RU" altLang="ru-RU" sz="2400" b="1" dirty="0" err="1">
                <a:solidFill>
                  <a:schemeClr val="bg1"/>
                </a:solidFill>
              </a:rPr>
              <a:t>convolution</a:t>
            </a:r>
            <a:r>
              <a:rPr lang="ru-RU" altLang="ru-RU" sz="2400" b="1" dirty="0">
                <a:solidFill>
                  <a:schemeClr val="bg1"/>
                </a:solidFill>
              </a:rPr>
              <a:t> </a:t>
            </a:r>
            <a:r>
              <a:rPr lang="ru-RU" altLang="ru-RU" sz="2400" dirty="0">
                <a:solidFill>
                  <a:schemeClr val="bg1"/>
                </a:solidFill>
              </a:rPr>
              <a:t>.</a:t>
            </a:r>
            <a:endParaRPr lang="en-US" altLang="ru-RU" sz="2400" dirty="0">
              <a:solidFill>
                <a:schemeClr val="bg1"/>
              </a:solidFill>
            </a:endParaRPr>
          </a:p>
          <a:p>
            <a:pPr lvl="1" eaLnBrk="0" fontAlgn="base" hangingPunct="0">
              <a:lnSpc>
                <a:spcPct val="100000"/>
              </a:lnSpc>
              <a:spcBef>
                <a:spcPts val="600"/>
              </a:spcBef>
              <a:spcAft>
                <a:spcPct val="0"/>
              </a:spcAft>
            </a:pPr>
            <a:r>
              <a:rPr lang="ru-RU" altLang="ru-RU" dirty="0">
                <a:solidFill>
                  <a:schemeClr val="bg1"/>
                </a:solidFill>
              </a:rPr>
              <a:t>В ходе NAS</a:t>
            </a:r>
            <a:r>
              <a:rPr lang="en-US" altLang="ru-RU" dirty="0">
                <a:solidFill>
                  <a:schemeClr val="bg1"/>
                </a:solidFill>
              </a:rPr>
              <a:t> </a:t>
            </a:r>
            <a:r>
              <a:rPr lang="ru-RU" altLang="ru-RU" dirty="0">
                <a:solidFill>
                  <a:schemeClr val="bg1"/>
                </a:solidFill>
              </a:rPr>
              <a:t>оказалась что </a:t>
            </a:r>
            <a:r>
              <a:rPr lang="en-US" altLang="ru-RU" dirty="0">
                <a:solidFill>
                  <a:schemeClr val="bg1"/>
                </a:solidFill>
              </a:rPr>
              <a:t>fused</a:t>
            </a:r>
            <a:r>
              <a:rPr lang="ru-RU" altLang="ru-RU" dirty="0">
                <a:solidFill>
                  <a:schemeClr val="bg1"/>
                </a:solidFill>
              </a:rPr>
              <a:t> свертка лучше </a:t>
            </a:r>
            <a:r>
              <a:rPr lang="en-US" altLang="ru-RU" dirty="0">
                <a:solidFill>
                  <a:schemeClr val="bg1"/>
                </a:solidFill>
              </a:rPr>
              <a:t/>
            </a:r>
            <a:br>
              <a:rPr lang="en-US" altLang="ru-RU" dirty="0">
                <a:solidFill>
                  <a:schemeClr val="bg1"/>
                </a:solidFill>
              </a:rPr>
            </a:br>
            <a:r>
              <a:rPr lang="ru-RU" altLang="ru-RU" dirty="0">
                <a:solidFill>
                  <a:schemeClr val="bg1"/>
                </a:solidFill>
              </a:rPr>
              <a:t>для небольших моделей </a:t>
            </a:r>
            <a:r>
              <a:rPr lang="en-US" altLang="ru-RU" dirty="0">
                <a:solidFill>
                  <a:schemeClr val="bg1"/>
                </a:solidFill>
              </a:rPr>
              <a:t/>
            </a:r>
            <a:br>
              <a:rPr lang="en-US" altLang="ru-RU" dirty="0">
                <a:solidFill>
                  <a:schemeClr val="bg1"/>
                </a:solidFill>
              </a:rPr>
            </a:br>
            <a:r>
              <a:rPr lang="ru-RU" altLang="ru-RU" dirty="0">
                <a:solidFill>
                  <a:schemeClr val="bg1"/>
                </a:solidFill>
              </a:rPr>
              <a:t>или на начальных слоях.</a:t>
            </a:r>
          </a:p>
          <a:p>
            <a:endParaRPr lang="ru-RU" dirty="0"/>
          </a:p>
        </p:txBody>
      </p:sp>
      <p:pic>
        <p:nvPicPr>
          <p:cNvPr id="5" name="Рисунок 4"/>
          <p:cNvPicPr>
            <a:picLocks noChangeAspect="1"/>
          </p:cNvPicPr>
          <p:nvPr/>
        </p:nvPicPr>
        <p:blipFill rotWithShape="1">
          <a:blip r:embed="rId2"/>
          <a:srcRect l="-2196" r="-1"/>
          <a:stretch/>
        </p:blipFill>
        <p:spPr>
          <a:xfrm>
            <a:off x="7340837" y="2802555"/>
            <a:ext cx="4333827" cy="3944349"/>
          </a:xfrm>
          <a:prstGeom prst="rect">
            <a:avLst/>
          </a:prstGeom>
          <a:solidFill>
            <a:schemeClr val="bg1">
              <a:lumMod val="95000"/>
            </a:schemeClr>
          </a:solidFill>
        </p:spPr>
      </p:pic>
      <p:sp>
        <p:nvSpPr>
          <p:cNvPr id="6" name="Прямоугольник 5"/>
          <p:cNvSpPr/>
          <p:nvPr/>
        </p:nvSpPr>
        <p:spPr>
          <a:xfrm>
            <a:off x="665769" y="1029492"/>
            <a:ext cx="10520675"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665768" y="2270940"/>
            <a:ext cx="10520675"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Прямоугольник 7"/>
          <p:cNvSpPr/>
          <p:nvPr/>
        </p:nvSpPr>
        <p:spPr>
          <a:xfrm>
            <a:off x="7536581" y="3590223"/>
            <a:ext cx="1682575" cy="1608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Стрелка вправо 8">
            <a:extLst>
              <a:ext uri="{FF2B5EF4-FFF2-40B4-BE49-F238E27FC236}">
                <a16:creationId xmlns:a16="http://schemas.microsoft.com/office/drawing/2014/main" id="{756DE4C2-B8A6-04B2-3C2C-90C95559F6AD}"/>
              </a:ext>
            </a:extLst>
          </p:cNvPr>
          <p:cNvSpPr/>
          <p:nvPr/>
        </p:nvSpPr>
        <p:spPr>
          <a:xfrm>
            <a:off x="9219156" y="4634630"/>
            <a:ext cx="450937"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943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altLang="ru-RU" sz="2400" dirty="0">
                <a:solidFill>
                  <a:schemeClr val="bg1"/>
                </a:solidFill>
              </a:rPr>
              <a:t>В дополнение к NAS и </a:t>
            </a:r>
            <a:r>
              <a:rPr lang="ru-RU" altLang="ru-RU" sz="2400" dirty="0" err="1">
                <a:solidFill>
                  <a:schemeClr val="bg1"/>
                </a:solidFill>
              </a:rPr>
              <a:t>compound</a:t>
            </a:r>
            <a:r>
              <a:rPr lang="ru-RU" altLang="ru-RU" sz="2400" dirty="0">
                <a:solidFill>
                  <a:schemeClr val="bg1"/>
                </a:solidFill>
              </a:rPr>
              <a:t> </a:t>
            </a:r>
            <a:r>
              <a:rPr lang="ru-RU" altLang="ru-RU" sz="2400" dirty="0" err="1">
                <a:solidFill>
                  <a:schemeClr val="bg1"/>
                </a:solidFill>
              </a:rPr>
              <a:t>search</a:t>
            </a:r>
            <a:r>
              <a:rPr lang="ru-RU" altLang="ru-RU" sz="2400" dirty="0">
                <a:solidFill>
                  <a:schemeClr val="bg1"/>
                </a:solidFill>
              </a:rPr>
              <a:t> концепт </a:t>
            </a: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a:t>
            </a:r>
          </a:p>
          <a:p>
            <a:pPr eaLnBrk="0" fontAlgn="base" hangingPunct="0">
              <a:lnSpc>
                <a:spcPct val="100000"/>
              </a:lnSpc>
              <a:spcBef>
                <a:spcPct val="0"/>
              </a:spcBef>
              <a:spcAft>
                <a:spcPct val="0"/>
              </a:spcAft>
            </a:pP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 в ходе обучения увеличивается размер изображения и увеличивается </a:t>
            </a:r>
            <a:r>
              <a:rPr lang="ru-RU" altLang="ru-RU" sz="2400" b="1" dirty="0" err="1">
                <a:solidFill>
                  <a:schemeClr val="bg1"/>
                </a:solidFill>
              </a:rPr>
              <a:t>регуляризационный</a:t>
            </a:r>
            <a:r>
              <a:rPr lang="ru-RU" altLang="ru-RU" sz="2400" b="1" dirty="0">
                <a:solidFill>
                  <a:schemeClr val="bg1"/>
                </a:solidFill>
              </a:rPr>
              <a:t> эффект. </a:t>
            </a:r>
            <a:endParaRPr lang="ru-RU" altLang="ru-RU" sz="24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 увеличивается вероятность </a:t>
            </a:r>
            <a:r>
              <a:rPr lang="ru-RU" altLang="ru-RU" sz="2200" dirty="0" err="1">
                <a:solidFill>
                  <a:schemeClr val="bg1"/>
                </a:solidFill>
              </a:rPr>
              <a:t>dropout</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 число и виды аугментации;</a:t>
            </a:r>
          </a:p>
          <a:p>
            <a:pPr lvl="1" eaLnBrk="0" fontAlgn="base" hangingPunct="0">
              <a:lnSpc>
                <a:spcPct val="100000"/>
              </a:lnSpc>
              <a:spcBef>
                <a:spcPct val="0"/>
              </a:spcBef>
              <a:spcAft>
                <a:spcPct val="0"/>
              </a:spcAft>
            </a:pPr>
            <a:r>
              <a:rPr lang="ru-RU" altLang="ru-RU" sz="2200" dirty="0">
                <a:solidFill>
                  <a:schemeClr val="bg1"/>
                </a:solidFill>
              </a:rPr>
              <a:t> интенсивность </a:t>
            </a:r>
            <a:r>
              <a:rPr lang="ru-RU" altLang="ru-RU" sz="2200" dirty="0" err="1">
                <a:solidFill>
                  <a:schemeClr val="bg1"/>
                </a:solidFill>
              </a:rPr>
              <a:t>mixup</a:t>
            </a:r>
            <a:r>
              <a:rPr lang="ru-RU" altLang="ru-RU" sz="2200" dirty="0">
                <a:solidFill>
                  <a:schemeClr val="bg1"/>
                </a:solidFill>
              </a:rPr>
              <a:t> – (наложение изображений и меток)</a:t>
            </a:r>
            <a:r>
              <a:rPr lang="en-US" altLang="ru-RU" sz="2200" dirty="0">
                <a:solidFill>
                  <a:schemeClr val="bg1"/>
                </a:solidFill>
              </a:rPr>
              <a: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1800" dirty="0">
                <a:solidFill>
                  <a:schemeClr val="bg1"/>
                </a:solidFill>
              </a:rPr>
              <a:t>Предположено, что большая регуляризация на небольших изображения вызывает </a:t>
            </a:r>
            <a:r>
              <a:rPr lang="ru-RU" altLang="ru-RU" sz="1800" dirty="0" err="1">
                <a:solidFill>
                  <a:schemeClr val="bg1"/>
                </a:solidFill>
              </a:rPr>
              <a:t>недообуение</a:t>
            </a:r>
            <a:r>
              <a:rPr lang="ru-RU" altLang="ru-RU" sz="1800" dirty="0">
                <a:solidFill>
                  <a:schemeClr val="bg1"/>
                </a:solidFill>
              </a:rPr>
              <a:t> и наоборот, не достаточно большая регуляризация на больших изображениях вызывает переобучение. </a:t>
            </a:r>
          </a:p>
          <a:p>
            <a:pPr lvl="1" eaLnBrk="0" fontAlgn="base" hangingPunct="0">
              <a:lnSpc>
                <a:spcPct val="100000"/>
              </a:lnSpc>
              <a:spcBef>
                <a:spcPct val="0"/>
              </a:spcBef>
              <a:spcAft>
                <a:spcPct val="0"/>
              </a:spcAft>
            </a:pPr>
            <a:r>
              <a:rPr lang="ru-RU" altLang="ru-RU" sz="1800" dirty="0">
                <a:solidFill>
                  <a:schemeClr val="bg1"/>
                </a:solidFill>
              </a:rPr>
              <a:t>Также с размером изображения меняется размер </a:t>
            </a:r>
            <a:r>
              <a:rPr lang="ru-RU" altLang="ru-RU" sz="1800" dirty="0" err="1">
                <a:solidFill>
                  <a:schemeClr val="bg1"/>
                </a:solidFill>
              </a:rPr>
              <a:t>батча</a:t>
            </a:r>
            <a:r>
              <a:rPr lang="ru-RU" altLang="ru-RU" sz="18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Предложены варианты </a:t>
            </a:r>
            <a:r>
              <a:rPr lang="ru-RU" altLang="ru-RU" sz="2200" dirty="0" err="1">
                <a:solidFill>
                  <a:schemeClr val="bg1"/>
                </a:solidFill>
              </a:rPr>
              <a:t>EfficientNet</a:t>
            </a:r>
            <a:r>
              <a:rPr lang="ru-RU" altLang="ru-RU" sz="2200" dirty="0">
                <a:solidFill>
                  <a:schemeClr val="bg1"/>
                </a:solidFill>
              </a:rPr>
              <a:t> V2: S,M,L,XL.</a:t>
            </a:r>
            <a:endParaRPr lang="en-US"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Использован </a:t>
            </a:r>
            <a:r>
              <a:rPr lang="ru-RU" altLang="ru-RU" sz="2200" dirty="0" err="1">
                <a:solidFill>
                  <a:schemeClr val="bg1"/>
                </a:solidFill>
              </a:rPr>
              <a:t>stochastic</a:t>
            </a:r>
            <a:r>
              <a:rPr lang="ru-RU" altLang="ru-RU" sz="2200" dirty="0">
                <a:solidFill>
                  <a:schemeClr val="bg1"/>
                </a:solidFill>
              </a:rPr>
              <a:t> </a:t>
            </a:r>
            <a:r>
              <a:rPr lang="ru-RU" altLang="ru-RU" sz="2200" dirty="0" err="1">
                <a:solidFill>
                  <a:schemeClr val="bg1"/>
                </a:solidFill>
              </a:rPr>
              <a:t>depth</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pic>
        <p:nvPicPr>
          <p:cNvPr id="2050" name="Picture 2" descr="EfficientNetV2 Explained | Papers With Code"/>
          <p:cNvPicPr>
            <a:picLocks noChangeAspect="1" noChangeArrowheads="1"/>
          </p:cNvPicPr>
          <p:nvPr/>
        </p:nvPicPr>
        <p:blipFill rotWithShape="1">
          <a:blip r:embed="rId2">
            <a:extLst>
              <a:ext uri="{28A0092B-C50C-407E-A947-70E740481C1C}">
                <a14:useLocalDpi xmlns:a14="http://schemas.microsoft.com/office/drawing/2010/main" val="0"/>
              </a:ext>
            </a:extLst>
          </a:blip>
          <a:srcRect b="7215"/>
          <a:stretch/>
        </p:blipFill>
        <p:spPr bwMode="auto">
          <a:xfrm>
            <a:off x="7642553" y="3632485"/>
            <a:ext cx="4130347" cy="303782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667225" y="5960791"/>
            <a:ext cx="397532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Mingxing</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and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Quoc</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V. Le. "Efficientnetv2: Smaller models and faster training."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arXiv</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preprint arXiv:2104.00298 (2021).</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6" name="Прямоугольник 5"/>
          <p:cNvSpPr/>
          <p:nvPr/>
        </p:nvSpPr>
        <p:spPr>
          <a:xfrm>
            <a:off x="665768" y="1425816"/>
            <a:ext cx="10520675" cy="736270"/>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4619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Классификация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объектов</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Семантическая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Объектная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ключевых точек</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sng" strike="noStrike" kern="1200" cap="none" spc="0" normalizeH="0" baseline="0" noProof="0">
                <a:ln>
                  <a:noFill/>
                </a:ln>
                <a:solidFill>
                  <a:srgbClr val="5B9BD5">
                    <a:lumMod val="60000"/>
                    <a:lumOff val="40000"/>
                  </a:srgbClr>
                </a:solidFill>
                <a:effectLst/>
                <a:uLnTx/>
                <a:uFillTx/>
                <a:latin typeface="Helvetica Neue"/>
                <a:ea typeface="+mn-ea"/>
                <a:cs typeface="+mn-cs"/>
                <a:hlinkClick r:id="rId4" tooltip="https://cocodataset.org/#explore?id=50161"/>
              </a:rPr>
              <a:t>http://cocodataset.org/#explore?id=50161</a:t>
            </a:r>
            <a:endParaRPr kumimoji="0" lang="ru-RU" sz="140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person 100%</a:t>
            </a:r>
            <a:endParaRPr kumimoji="0" lang="ru-RU"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6715452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7698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7584141" cy="5550375"/>
          </a:xfrm>
        </p:spPr>
        <p:txBody>
          <a:bodyPr>
            <a:noAutofit/>
          </a:bodyPr>
          <a:lstStyle/>
          <a:p>
            <a:pPr eaLnBrk="0" fontAlgn="base" hangingPunct="0">
              <a:lnSpc>
                <a:spcPct val="100000"/>
              </a:lnSpc>
              <a:spcBef>
                <a:spcPts val="300"/>
              </a:spcBef>
              <a:spcAft>
                <a:spcPct val="0"/>
              </a:spcAft>
            </a:pPr>
            <a:r>
              <a:rPr lang="ru-RU" altLang="ru-RU" sz="2400" dirty="0">
                <a:solidFill>
                  <a:schemeClr val="bg1"/>
                </a:solidFill>
              </a:rPr>
              <a:t>При разработке архитектуры подбирались </a:t>
            </a:r>
            <a:br>
              <a:rPr lang="ru-RU" altLang="ru-RU" sz="2400" dirty="0">
                <a:solidFill>
                  <a:schemeClr val="bg1"/>
                </a:solidFill>
              </a:rPr>
            </a:br>
            <a:r>
              <a:rPr lang="ru-RU" altLang="ru-RU" sz="2400" dirty="0">
                <a:solidFill>
                  <a:schemeClr val="bg1"/>
                </a:solidFill>
              </a:rPr>
              <a:t>два </a:t>
            </a:r>
            <a:r>
              <a:rPr lang="ru-RU" altLang="ru-RU" sz="2400" dirty="0" err="1">
                <a:solidFill>
                  <a:schemeClr val="bg1"/>
                </a:solidFill>
              </a:rPr>
              <a:t>гипер</a:t>
            </a:r>
            <a:r>
              <a:rPr lang="ru-RU" altLang="ru-RU" sz="2400" dirty="0">
                <a:solidFill>
                  <a:schemeClr val="bg1"/>
                </a:solidFill>
              </a:rPr>
              <a:t> параметра</a:t>
            </a:r>
          </a:p>
          <a:p>
            <a:pPr lvl="1" eaLnBrk="0" fontAlgn="base" hangingPunct="0">
              <a:lnSpc>
                <a:spcPct val="100000"/>
              </a:lnSpc>
              <a:spcBef>
                <a:spcPts val="300"/>
              </a:spcBef>
              <a:spcAft>
                <a:spcPct val="0"/>
              </a:spcAft>
            </a:pPr>
            <a:r>
              <a:rPr lang="ru-RU" altLang="ru-RU" dirty="0">
                <a:solidFill>
                  <a:schemeClr val="bg1"/>
                </a:solidFill>
              </a:rPr>
              <a:t>Ширина (коэффициент расширения числа </a:t>
            </a:r>
            <a:br>
              <a:rPr lang="ru-RU" altLang="ru-RU" dirty="0">
                <a:solidFill>
                  <a:schemeClr val="bg1"/>
                </a:solidFill>
              </a:rPr>
            </a:br>
            <a:r>
              <a:rPr lang="ru-RU" altLang="ru-RU" dirty="0">
                <a:solidFill>
                  <a:schemeClr val="bg1"/>
                </a:solidFill>
              </a:rPr>
              <a:t>карт признаков в свертке).</a:t>
            </a:r>
          </a:p>
          <a:p>
            <a:pPr lvl="1" eaLnBrk="0" fontAlgn="base" hangingPunct="0">
              <a:lnSpc>
                <a:spcPct val="100000"/>
              </a:lnSpc>
              <a:spcBef>
                <a:spcPts val="300"/>
              </a:spcBef>
              <a:spcAft>
                <a:spcPct val="0"/>
              </a:spcAft>
            </a:pPr>
            <a:r>
              <a:rPr lang="ru-RU" altLang="ru-RU" dirty="0">
                <a:solidFill>
                  <a:schemeClr val="bg1"/>
                </a:solidFill>
              </a:rPr>
              <a:t>Разрешение (входное разрешение изображения).</a:t>
            </a:r>
          </a:p>
          <a:p>
            <a:pPr eaLnBrk="0" fontAlgn="base" hangingPunct="0">
              <a:lnSpc>
                <a:spcPct val="100000"/>
              </a:lnSpc>
              <a:spcBef>
                <a:spcPts val="300"/>
              </a:spcBef>
              <a:spcAft>
                <a:spcPct val="0"/>
              </a:spcAft>
            </a:pPr>
            <a:r>
              <a:rPr lang="ru-RU" altLang="ru-RU" sz="2400" dirty="0" err="1">
                <a:solidFill>
                  <a:schemeClr val="bg1"/>
                </a:solidFill>
              </a:rPr>
              <a:t>MobileNet</a:t>
            </a:r>
            <a:r>
              <a:rPr lang="ru-RU" altLang="ru-RU" sz="2400" dirty="0">
                <a:solidFill>
                  <a:schemeClr val="bg1"/>
                </a:solidFill>
              </a:rPr>
              <a:t> v1 состоит из 13 блоков.</a:t>
            </a:r>
          </a:p>
          <a:p>
            <a:pPr eaLnBrk="0" fontAlgn="base" hangingPunct="0">
              <a:lnSpc>
                <a:spcPct val="100000"/>
              </a:lnSpc>
              <a:spcBef>
                <a:spcPts val="300"/>
              </a:spcBef>
              <a:spcAft>
                <a:spcPct val="0"/>
              </a:spcAft>
            </a:pPr>
            <a:r>
              <a:rPr lang="ru-RU" altLang="ru-RU" sz="2400" dirty="0">
                <a:solidFill>
                  <a:schemeClr val="bg1"/>
                </a:solidFill>
              </a:rPr>
              <a:t>В сети не используется локальный </a:t>
            </a:r>
            <a:r>
              <a:rPr lang="ru-RU" altLang="ru-RU" sz="2400" dirty="0" err="1">
                <a:solidFill>
                  <a:schemeClr val="bg1"/>
                </a:solidFill>
              </a:rPr>
              <a:t>пулинг</a:t>
            </a:r>
            <a:r>
              <a:rPr lang="ru-RU" altLang="ru-RU" sz="2400" dirty="0">
                <a:solidFill>
                  <a:schemeClr val="bg1"/>
                </a:solidFill>
              </a:rPr>
              <a:t>.</a:t>
            </a:r>
          </a:p>
          <a:p>
            <a:pPr marL="685800" lvl="2" eaLnBrk="0" fontAlgn="base" hangingPunct="0">
              <a:lnSpc>
                <a:spcPct val="100000"/>
              </a:lnSpc>
              <a:spcBef>
                <a:spcPts val="300"/>
              </a:spcBef>
              <a:spcAft>
                <a:spcPct val="0"/>
              </a:spcAft>
            </a:pPr>
            <a:r>
              <a:rPr lang="ru-RU" altLang="ru-RU" sz="2400" dirty="0">
                <a:solidFill>
                  <a:schemeClr val="bg1"/>
                </a:solidFill>
              </a:rPr>
              <a:t>Вместо </a:t>
            </a:r>
            <a:r>
              <a:rPr lang="ru-RU" altLang="ru-RU" sz="2400" dirty="0" err="1">
                <a:solidFill>
                  <a:schemeClr val="bg1"/>
                </a:solidFill>
              </a:rPr>
              <a:t>пулинга</a:t>
            </a:r>
            <a:r>
              <a:rPr lang="ru-RU" altLang="ru-RU" sz="2400" dirty="0">
                <a:solidFill>
                  <a:schemeClr val="bg1"/>
                </a:solidFill>
              </a:rPr>
              <a:t> некоторые из </a:t>
            </a:r>
            <a:r>
              <a:rPr lang="ru-RU" altLang="ru-RU" sz="2400" dirty="0" err="1">
                <a:solidFill>
                  <a:schemeClr val="bg1"/>
                </a:solidFill>
              </a:rPr>
              <a:t>depthwise</a:t>
            </a:r>
            <a:r>
              <a:rPr lang="ru-RU" altLang="ru-RU" sz="2400" dirty="0">
                <a:solidFill>
                  <a:schemeClr val="bg1"/>
                </a:solidFill>
              </a:rPr>
              <a:t> слоев имеют шаг (</a:t>
            </a:r>
            <a:r>
              <a:rPr lang="ru-RU" altLang="ru-RU" sz="2400" dirty="0" err="1">
                <a:solidFill>
                  <a:schemeClr val="bg1"/>
                </a:solidFill>
              </a:rPr>
              <a:t>stride</a:t>
            </a:r>
            <a:r>
              <a:rPr lang="ru-RU" altLang="ru-RU" sz="2400" dirty="0">
                <a:solidFill>
                  <a:schemeClr val="bg1"/>
                </a:solidFill>
              </a:rPr>
              <a:t>) 2.</a:t>
            </a:r>
          </a:p>
          <a:p>
            <a:pPr marL="1143000" lvl="3" eaLnBrk="0" fontAlgn="base" hangingPunct="0">
              <a:lnSpc>
                <a:spcPct val="100000"/>
              </a:lnSpc>
              <a:spcBef>
                <a:spcPts val="300"/>
              </a:spcBef>
              <a:spcAft>
                <a:spcPct val="0"/>
              </a:spcAft>
            </a:pPr>
            <a:r>
              <a:rPr lang="ru-RU" altLang="ru-RU" sz="2200" dirty="0">
                <a:solidFill>
                  <a:schemeClr val="bg1"/>
                </a:solidFill>
              </a:rPr>
              <a:t>В таких блоках нет остаточных связей.</a:t>
            </a:r>
          </a:p>
          <a:p>
            <a:pPr eaLnBrk="0" fontAlgn="base" hangingPunct="0">
              <a:lnSpc>
                <a:spcPct val="100000"/>
              </a:lnSpc>
              <a:spcBef>
                <a:spcPts val="300"/>
              </a:spcBef>
              <a:spcAft>
                <a:spcPct val="0"/>
              </a:spcAft>
            </a:pPr>
            <a:r>
              <a:rPr lang="ru-RU" altLang="ru-RU" sz="2400" dirty="0">
                <a:solidFill>
                  <a:schemeClr val="bg1"/>
                </a:solidFill>
              </a:rPr>
              <a:t>В конце сети </a:t>
            </a:r>
            <a:r>
              <a:rPr lang="ru-RU" altLang="ru-RU" sz="2400" dirty="0" err="1">
                <a:solidFill>
                  <a:schemeClr val="bg1"/>
                </a:solidFill>
              </a:rPr>
              <a:t>MobileNet</a:t>
            </a:r>
            <a:r>
              <a:rPr lang="ru-RU" altLang="ru-RU" sz="2400" dirty="0">
                <a:solidFill>
                  <a:schemeClr val="bg1"/>
                </a:solidFill>
              </a:rPr>
              <a:t> V1 используется </a:t>
            </a:r>
            <a:br>
              <a:rPr lang="ru-RU" altLang="ru-RU" sz="2400" dirty="0">
                <a:solidFill>
                  <a:schemeClr val="bg1"/>
                </a:solidFill>
              </a:rPr>
            </a:b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слои </a:t>
            </a:r>
            <a:r>
              <a:rPr lang="ru-RU" altLang="ru-RU" sz="2400" dirty="0" err="1">
                <a:solidFill>
                  <a:schemeClr val="bg1"/>
                </a:solidFill>
              </a:rPr>
              <a:t>fully-connected</a:t>
            </a:r>
            <a:r>
              <a:rPr lang="ru-RU" altLang="ru-RU" sz="2400" dirty="0">
                <a:solidFill>
                  <a:schemeClr val="bg1"/>
                </a:solidFill>
              </a:rPr>
              <a:t> для изменения числа карт признаков до необходимого.</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7" name="Picture 5" descr="MobileNetV1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853" y="1074137"/>
            <a:ext cx="4013796" cy="4708337"/>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a:extLst>
              <a:ext uri="{FF2B5EF4-FFF2-40B4-BE49-F238E27FC236}">
                <a16:creationId xmlns:a16="http://schemas.microsoft.com/office/drawing/2014/main" id="{C0A9DCE9-0C8F-A447-9001-18810A4567C5}"/>
              </a:ext>
            </a:extLst>
          </p:cNvPr>
          <p:cNvSpPr/>
          <p:nvPr/>
        </p:nvSpPr>
        <p:spPr>
          <a:xfrm>
            <a:off x="238804" y="863124"/>
            <a:ext cx="7381195" cy="18945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7010400" y="5868472"/>
            <a:ext cx="518160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Howard, Andrew G., et al. "</a:t>
            </a:r>
            <a:r>
              <a:rPr lang="en-US" sz="1600" i="1" dirty="0" err="1">
                <a:solidFill>
                  <a:schemeClr val="accent1">
                    <a:lumMod val="60000"/>
                    <a:lumOff val="40000"/>
                  </a:schemeClr>
                </a:solidFill>
                <a:latin typeface="Arial" panose="020B0604020202020204" pitchFamily="34" charset="0"/>
              </a:rPr>
              <a:t>Mobilenets</a:t>
            </a:r>
            <a:r>
              <a:rPr lang="en-US" sz="1600" i="1" dirty="0">
                <a:solidFill>
                  <a:schemeClr val="accent1">
                    <a:lumMod val="60000"/>
                    <a:lumOff val="40000"/>
                  </a:schemeClr>
                </a:solidFill>
                <a:latin typeface="Arial" panose="020B0604020202020204" pitchFamily="34" charset="0"/>
              </a:rPr>
              <a:t>: Efficient convolutional neural networks for mobile vision applications." </a:t>
            </a:r>
            <a:r>
              <a:rPr lang="en-US" sz="1600" i="1" dirty="0" err="1">
                <a:solidFill>
                  <a:schemeClr val="accent1">
                    <a:lumMod val="60000"/>
                    <a:lumOff val="40000"/>
                  </a:schemeClr>
                </a:solidFill>
                <a:latin typeface="Arial" panose="020B0604020202020204" pitchFamily="34" charset="0"/>
              </a:rPr>
              <a:t>arXiv</a:t>
            </a:r>
            <a:r>
              <a:rPr lang="en-US" sz="1600" i="1" dirty="0">
                <a:solidFill>
                  <a:schemeClr val="accent1">
                    <a:lumMod val="60000"/>
                    <a:lumOff val="40000"/>
                  </a:schemeClr>
                </a:solidFill>
                <a:latin typeface="Arial" panose="020B0604020202020204" pitchFamily="34" charset="0"/>
              </a:rPr>
              <a:t> preprint arXiv:1704.04861 (2017).</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22068392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LeNet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5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слоев,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Концепты:</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(average pooling);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SGD with momentum;</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Learning rate scheduler;</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Кросс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валидация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a:t>
            </a:r>
          </a:p>
          <a:p>
            <a:pPr marL="803275" marR="0" lvl="2" indent="-179388"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803275" algn="l"/>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ранняя остановка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Инициализация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Лекуна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773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 7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слоев, концепты</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Max pooling</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но с перекрытием</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DropOut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Аугментация</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ReLU</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Груповая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Сегодня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осовременен, </a:t>
            </a:r>
            <a:b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например,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max pool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без перекрытия, иногда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dropout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заменяют на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убирают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груповую</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87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904875" lvl="1">
              <a:tabLst>
                <a:tab pos="447675" algn="l"/>
              </a:tabLst>
            </a:pPr>
            <a:r>
              <a:rPr lang="ru-RU" sz="2000" dirty="0">
                <a:solidFill>
                  <a:schemeClr val="bg1"/>
                </a:solidFill>
              </a:rPr>
              <a:t>Сегодня это рассматривается как широкая оптимизация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a:t>
            </a:r>
            <a:r>
              <a:rPr lang="ru-RU" sz="2000" dirty="0" err="1">
                <a:solidFill>
                  <a:schemeClr val="bg1"/>
                </a:solidFill>
              </a:rPr>
              <a:t>метообучение</a:t>
            </a:r>
            <a:r>
              <a:rPr lang="ru-RU" sz="2000" dirty="0">
                <a:solidFill>
                  <a:schemeClr val="bg1"/>
                </a:solidFill>
              </a:rPr>
              <a:t> (учитель-ученик и </a:t>
            </a:r>
            <a:r>
              <a:rPr lang="ru-RU" sz="2000" dirty="0" err="1">
                <a:solidFill>
                  <a:schemeClr val="bg1"/>
                </a:solidFill>
              </a:rPr>
              <a:t>др</a:t>
            </a:r>
            <a:r>
              <a:rPr lang="ru-RU" sz="2000" dirty="0">
                <a:solidFill>
                  <a:schemeClr val="bg1"/>
                </a:solidFill>
              </a:rPr>
              <a:t>).</a:t>
            </a:r>
            <a:endParaRPr lang="en-US" sz="2000" dirty="0">
              <a:solidFill>
                <a:schemeClr val="bg1"/>
              </a:solidFill>
            </a:endParaRPr>
          </a:p>
          <a:p>
            <a:pPr marL="904875" lvl="1">
              <a:tabLst>
                <a:tab pos="447675" algn="l"/>
              </a:tabLst>
            </a:pPr>
            <a:r>
              <a:rPr lang="en-US" sz="2000" dirty="0">
                <a:solidFill>
                  <a:schemeClr val="bg1"/>
                </a:solidFill>
              </a:rPr>
              <a:t>SAM, text2img </a:t>
            </a:r>
            <a:r>
              <a:rPr lang="ru-RU" sz="2000" dirty="0">
                <a:solidFill>
                  <a:schemeClr val="bg1"/>
                </a:solidFill>
              </a:rPr>
              <a:t>или другая доп. информация</a:t>
            </a:r>
          </a:p>
          <a:p>
            <a:pPr marL="904875" lvl="1">
              <a:tabLst>
                <a:tab pos="447675" algn="l"/>
              </a:tabLst>
            </a:pPr>
            <a:r>
              <a:rPr lang="en-US" sz="2000" dirty="0">
                <a:solidFill>
                  <a:schemeClr val="bg1"/>
                </a:solidFill>
              </a:rPr>
              <a:t>few-short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a:solidFill>
                  <a:schemeClr val="bg1"/>
                </a:solidFill>
              </a:rPr>
              <a:t>Генеративные подходы </a:t>
            </a:r>
            <a:r>
              <a:rPr lang="en-US" sz="2400" dirty="0">
                <a:solidFill>
                  <a:schemeClr val="bg1"/>
                </a:solidFill>
              </a:rPr>
              <a:t>(VAE, GAN, Diffusion </a:t>
            </a:r>
            <a:r>
              <a:rPr lang="ru-RU" sz="2400" dirty="0">
                <a:solidFill>
                  <a:schemeClr val="bg1"/>
                </a:solidFill>
              </a:rPr>
              <a:t>и другие) как основа решения любых задач</a:t>
            </a:r>
            <a:endParaRPr lang="en-US" sz="2400" dirty="0">
              <a:solidFill>
                <a:schemeClr val="bg1"/>
              </a:solidFill>
            </a:endParaRPr>
          </a:p>
          <a:p>
            <a:pPr marL="447675">
              <a:tabLst>
                <a:tab pos="447675" algn="l"/>
              </a:tabLst>
            </a:pPr>
            <a:r>
              <a:rPr lang="ru-RU" sz="2400" dirty="0">
                <a:solidFill>
                  <a:schemeClr val="bg1"/>
                </a:solidFill>
              </a:rPr>
              <a:t>Качество набора данных.</a:t>
            </a:r>
          </a:p>
          <a:p>
            <a:pPr marL="904875" lvl="1">
              <a:tabLst>
                <a:tab pos="447675" algn="l"/>
              </a:tabLst>
            </a:pPr>
            <a:r>
              <a:rPr lang="ru-RU" sz="2000" dirty="0">
                <a:solidFill>
                  <a:schemeClr val="bg1"/>
                </a:solidFill>
              </a:rPr>
              <a:t>Баланс классов и качество разметки</a:t>
            </a:r>
          </a:p>
          <a:p>
            <a:pPr marL="447675">
              <a:tabLst>
                <a:tab pos="447675" algn="l"/>
              </a:tabLst>
            </a:pPr>
            <a:r>
              <a:rPr lang="ru-RU" sz="2400" dirty="0">
                <a:solidFill>
                  <a:schemeClr val="bg1"/>
                </a:solidFill>
              </a:rPr>
              <a:t>Доверенный ИИ : надежность, интерпретируемость, защищенность, этичность\</a:t>
            </a:r>
            <a:r>
              <a:rPr lang="ru-RU" sz="2400" dirty="0" err="1">
                <a:solidFill>
                  <a:schemeClr val="bg1"/>
                </a:solidFill>
              </a:rPr>
              <a:t>легал</a:t>
            </a:r>
            <a:r>
              <a:rPr lang="ru-RU" sz="2400" dirty="0">
                <a:solidFill>
                  <a:schemeClr val="bg1"/>
                </a:solidFill>
              </a:rPr>
              <a:t>.</a:t>
            </a:r>
            <a:endParaRPr lang="en-US" sz="2400" dirty="0">
              <a:solidFill>
                <a:schemeClr val="bg1"/>
              </a:solidFill>
            </a:endParaRPr>
          </a:p>
          <a:p>
            <a:pPr marL="904875" lvl="1">
              <a:tabLst>
                <a:tab pos="447675" algn="l"/>
              </a:tabLst>
            </a:pPr>
            <a:r>
              <a:rPr lang="ru-RU" sz="2000" dirty="0">
                <a:solidFill>
                  <a:schemeClr val="bg1"/>
                </a:solidFill>
              </a:rPr>
              <a:t>Еще переход в концепцию вертикальный ИИ (</a:t>
            </a:r>
            <a:r>
              <a:rPr lang="ru-RU" sz="2000" dirty="0" err="1">
                <a:solidFill>
                  <a:schemeClr val="bg1"/>
                </a:solidFill>
              </a:rPr>
              <a:t>пайплайн</a:t>
            </a:r>
            <a:r>
              <a:rPr lang="ru-RU" sz="2000" dirty="0">
                <a:solidFill>
                  <a:schemeClr val="bg1"/>
                </a:solidFill>
              </a:rPr>
              <a:t> под домен)</a:t>
            </a: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4032402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4022968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a:solidFill>
                  <a:schemeClr val="bg1"/>
                </a:solidFill>
              </a:rPr>
              <a:t> - апогей </a:t>
            </a:r>
            <a:r>
              <a:rPr lang="en-US" sz="4800" b="1" dirty="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r>
              <a:rPr lang="en-US" altLang="ru-RU" sz="2400" b="1" dirty="0">
                <a:solidFill>
                  <a:schemeClr val="bg1"/>
                </a:solidFill>
              </a:rPr>
              <a:t> </a:t>
            </a:r>
            <a:r>
              <a:rPr lang="ru-RU" altLang="ru-RU" sz="2400" b="1" dirty="0">
                <a:solidFill>
                  <a:schemeClr val="bg1"/>
                </a:solidFill>
              </a:rPr>
              <a:t>в виде </a:t>
            </a:r>
            <a:r>
              <a:rPr lang="en-US" altLang="ru-RU" sz="2400" b="1" dirty="0" err="1">
                <a:solidFill>
                  <a:schemeClr val="bg1"/>
                </a:solidFill>
              </a:rPr>
              <a:t>ResNet</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a:solidFill>
                  <a:schemeClr val="bg1"/>
                </a:solidFill>
              </a:rPr>
              <a:t>блоке</a:t>
            </a:r>
            <a:r>
              <a:rPr lang="ru-RU" altLang="ru-RU" sz="1600" dirty="0" err="1">
                <a:solidFill>
                  <a:schemeClr val="bg1"/>
                </a:solidFill>
              </a:rPr>
              <a:t>.То</a:t>
            </a:r>
            <a:r>
              <a:rPr lang="en-US" altLang="ru-RU" sz="1600" dirty="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895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3788569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1</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1</a:t>
                      </a:r>
                    </a:p>
                  </a:txBody>
                  <a:tcPr/>
                </a:tc>
                <a:tc>
                  <a:txBody>
                    <a:bodyPr/>
                    <a:lstStyle/>
                    <a:p>
                      <a:r>
                        <a:rPr lang="ru-RU" dirty="0"/>
                        <a:t>0</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0</a:t>
                      </a:r>
                    </a:p>
                  </a:txBody>
                  <a:tcPr/>
                </a:tc>
                <a:tc>
                  <a:txBody>
                    <a:bodyPr/>
                    <a:lstStyle/>
                    <a:p>
                      <a:r>
                        <a:rPr lang="ru-RU" dirty="0"/>
                        <a:t>0</a:t>
                      </a:r>
                    </a:p>
                  </a:txBody>
                  <a:tcPr/>
                </a:tc>
                <a:tc>
                  <a:txBody>
                    <a:bodyPr/>
                    <a:lstStyle/>
                    <a:p>
                      <a:r>
                        <a:rPr lang="ru-RU" dirty="0"/>
                        <a:t>1</a:t>
                      </a:r>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14" name="TextBox 13"/>
          <p:cNvSpPr txBox="1"/>
          <p:nvPr/>
        </p:nvSpPr>
        <p:spPr>
          <a:xfrm rot="5400000">
            <a:off x="-115400" y="2772809"/>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15" name="TextBox 14"/>
          <p:cNvSpPr txBox="1"/>
          <p:nvPr/>
        </p:nvSpPr>
        <p:spPr>
          <a:xfrm>
            <a:off x="1336645" y="1804372"/>
            <a:ext cx="2083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Таблица 15"/>
          <p:cNvGraphicFramePr>
            <a:graphicFrameLocks noGrp="1"/>
          </p:cNvGraphicFramePr>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a:t>
                      </a:r>
                      <a:endParaRPr lang="ru-RU" dirty="0"/>
                    </a:p>
                  </a:txBody>
                  <a:tcPr/>
                </a:tc>
                <a:tc>
                  <a:txBody>
                    <a:bodyPr/>
                    <a:lstStyle/>
                    <a:p>
                      <a:r>
                        <a:rPr lang="en-US" dirty="0"/>
                        <a:t>0,8</a:t>
                      </a:r>
                      <a:endParaRPr lang="ru-RU" dirty="0"/>
                    </a:p>
                  </a:txBody>
                  <a:tcPr/>
                </a:tc>
                <a:tc>
                  <a:txBody>
                    <a:bodyPr/>
                    <a:lstStyle/>
                    <a:p>
                      <a:r>
                        <a:rPr lang="ru-RU" dirty="0"/>
                        <a:t>0</a:t>
                      </a:r>
                      <a:r>
                        <a:rPr lang="en-US" dirty="0"/>
                        <a:t>,0</a:t>
                      </a:r>
                      <a:endParaRPr lang="ru-RU" dirty="0"/>
                    </a:p>
                  </a:txBody>
                  <a:tcPr/>
                </a:tc>
                <a:tc>
                  <a:txBody>
                    <a:bodyPr/>
                    <a:lstStyle/>
                    <a:p>
                      <a:r>
                        <a:rPr lang="ru-RU" dirty="0"/>
                        <a:t>0</a:t>
                      </a:r>
                      <a:r>
                        <a:rPr lang="en-US" dirty="0"/>
                        <a:t>,</a:t>
                      </a:r>
                      <a:r>
                        <a:rPr lang="ru-RU" dirty="0"/>
                        <a:t>2</a:t>
                      </a:r>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a:t>0,9</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ru-RU" dirty="0"/>
                        <a:t>0</a:t>
                      </a:r>
                      <a:r>
                        <a:rPr lang="en-US" dirty="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,05</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en-US" dirty="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20" name="TextBox 19"/>
          <p:cNvSpPr txBox="1"/>
          <p:nvPr/>
        </p:nvSpPr>
        <p:spPr>
          <a:xfrm rot="5400000">
            <a:off x="4761400" y="2701020"/>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21" name="TextBox 20"/>
          <p:cNvSpPr txBox="1"/>
          <p:nvPr/>
        </p:nvSpPr>
        <p:spPr>
          <a:xfrm>
            <a:off x="6213445" y="1732583"/>
            <a:ext cx="4168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Аугментированнный</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3569305" y="3794564"/>
            <a:ext cx="57998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Это позволяет избежать переобучения последнего слоя,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и\или внести случайность = регуляризацию в обучение</a:t>
            </a:r>
          </a:p>
        </p:txBody>
      </p:sp>
    </p:spTree>
    <p:extLst>
      <p:ext uri="{BB962C8B-B14F-4D97-AF65-F5344CB8AC3E}">
        <p14:creationId xmlns:p14="http://schemas.microsoft.com/office/powerpoint/2010/main" val="4045205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Альтернативы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-нормализации используются в следующих случаях:</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Модели нуждаются в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предобчуении</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с другими параметрами изображений или размером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endPar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Размер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маленький</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56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r>
              <a:rPr lang="en-US" sz="2400" dirty="0">
                <a:solidFill>
                  <a:schemeClr val="bg1"/>
                </a:solidFill>
              </a:rPr>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𝛂</a:t>
                </a:r>
                <a:r>
                  <a:rPr kumimoji="0" lang="en-US" sz="1800" b="0" i="0" u="none" strike="noStrike" kern="1200" cap="none" spc="0" normalizeH="0" baseline="0" noProof="0" dirty="0">
                    <a:ln>
                      <a:noFill/>
                    </a:ln>
                    <a:solidFill>
                      <a:prstClr val="white"/>
                    </a:solidFill>
                    <a:effectLst/>
                    <a:uLnTx/>
                    <a:uFillTx/>
                    <a:latin typeface="charter"/>
                    <a:ea typeface="+mn-ea"/>
                    <a:cs typeface="+mn-cs"/>
                  </a:rPr>
                  <a:t> ~0.2,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𝑠𝑡𝑑</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1800" b="0" i="1" u="none" strike="noStrike" kern="1200" cap="none" spc="0" normalizeH="0" baseline="0" noProof="0" dirty="0">
                    <a:ln>
                      <a:noFill/>
                    </a:ln>
                    <a:solidFill>
                      <a:prstClr val="white"/>
                    </a:solidFill>
                    <a:effectLst/>
                    <a:uLnTx/>
                    <a:uFillTx/>
                    <a:latin typeface="Charter"/>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−1</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𝛼</m:t>
                        </m:r>
                      </m:e>
                      <m: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endParaRPr kumimoji="0" lang="en-US" sz="1800" b="0" i="1" u="none" strike="noStrike" kern="1200" cap="none" spc="0" normalizeH="0" baseline="0" noProof="0" dirty="0">
                  <a:ln>
                    <a:noFill/>
                  </a:ln>
                  <a:solidFill>
                    <a:prstClr val="white"/>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 gradient clipping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d>
                      <m:dPr>
                        <m:begChr m:val="{"/>
                        <m:endChr m:val=""/>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func>
                                  <m:func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max</m:t>
                                    </m:r>
                                  </m:fName>
                                  <m:e>
                                    <m:d>
                                      <m:d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𝜂</m:t>
                                        </m:r>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func>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𝑖𝑓</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d>
                                  </m:e>
                                </m:d>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e>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𝑜𝑡h𝑒𝑟𝑤𝑖𝑠𝑒</m:t>
                            </m:r>
                          </m:e>
                        </m:eqArr>
                      </m:e>
                    </m:d>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harter"/>
                    <a:ea typeface="+mn-ea"/>
                    <a:cs typeface="+mn-cs"/>
                  </a:rPr>
                  <a:t>Scaled Weight Standardization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𝜇</m:t>
                        </m:r>
                      </m:num>
                      <m:den>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𝜎</m:t>
                        </m:r>
                        <m:rad>
                          <m:radPr>
                            <m:degHide m:val="on"/>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𝑁</m:t>
                            </m:r>
                          </m:e>
                        </m:rad>
                      </m:den>
                    </m:f>
                  </m:oMath>
                </a14:m>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Brock, A., De, S., Smith, S.L. and </a:t>
            </a:r>
            <a:r>
              <a:rPr kumimoji="0" lang="en" sz="1400" b="0" i="0"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Simonyan</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K., 2021, July. High-performance large-scale image recognition without normalization. In </a:t>
            </a:r>
            <a:r>
              <a:rPr kumimoji="0" lang="en"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(pp. 1059-1071). PMLR.</a:t>
            </a:r>
            <a:endParaRPr kumimoji="0" lang="ru-RU" sz="1400" b="0" i="0"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153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5575" y="948583"/>
            <a:ext cx="11731625" cy="573422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блока </a:t>
            </a:r>
            <a:r>
              <a:rPr lang="ru-RU" altLang="ru-RU" sz="2400" dirty="0" err="1">
                <a:solidFill>
                  <a:schemeClr val="bg1"/>
                </a:solidFill>
              </a:rPr>
              <a:t>MobileNet</a:t>
            </a:r>
            <a:r>
              <a:rPr lang="ru-RU" altLang="ru-RU" sz="2400" dirty="0">
                <a:solidFill>
                  <a:schemeClr val="bg1"/>
                </a:solidFill>
              </a:rPr>
              <a:t> V2:</a:t>
            </a:r>
          </a:p>
          <a:p>
            <a:pPr lvl="1" eaLnBrk="0" fontAlgn="base" hangingPunct="0">
              <a:lnSpc>
                <a:spcPct val="100000"/>
              </a:lnSpc>
              <a:spcBef>
                <a:spcPct val="0"/>
              </a:spcBef>
              <a:spcAft>
                <a:spcPct val="0"/>
              </a:spcAft>
            </a:pPr>
            <a:r>
              <a:rPr lang="ru-RU" altLang="ru-RU" dirty="0">
                <a:solidFill>
                  <a:schemeClr val="bg1"/>
                </a:solidFill>
              </a:rPr>
              <a:t>1 этап - расширение (t – фактор расширения) </a:t>
            </a:r>
          </a:p>
          <a:p>
            <a:pPr lvl="1" eaLnBrk="0" fontAlgn="base" hangingPunct="0">
              <a:lnSpc>
                <a:spcPct val="100000"/>
              </a:lnSpc>
              <a:spcBef>
                <a:spcPct val="0"/>
              </a:spcBef>
              <a:spcAft>
                <a:spcPct val="0"/>
              </a:spcAft>
            </a:pPr>
            <a:r>
              <a:rPr lang="ru-RU" altLang="ru-RU" dirty="0">
                <a:solidFill>
                  <a:schemeClr val="bg1"/>
                </a:solidFill>
              </a:rPr>
              <a:t>2 этап – </a:t>
            </a:r>
            <a:r>
              <a:rPr lang="en-US" altLang="ru-RU" dirty="0" smtClean="0">
                <a:solidFill>
                  <a:schemeClr val="bg1"/>
                </a:solidFill>
              </a:rPr>
              <a:t>D</a:t>
            </a:r>
            <a:r>
              <a:rPr lang="ru-RU" altLang="ru-RU" dirty="0" err="1" smtClean="0">
                <a:solidFill>
                  <a:schemeClr val="bg1"/>
                </a:solidFill>
              </a:rPr>
              <a:t>ep</a:t>
            </a:r>
            <a:r>
              <a:rPr lang="en-US" altLang="ru-RU" dirty="0" err="1">
                <a:solidFill>
                  <a:schemeClr val="bg1"/>
                </a:solidFill>
              </a:rPr>
              <a:t>th</a:t>
            </a:r>
            <a:r>
              <a:rPr lang="ru-RU" altLang="ru-RU" dirty="0">
                <a:solidFill>
                  <a:schemeClr val="bg1"/>
                </a:solidFill>
              </a:rPr>
              <a:t> </a:t>
            </a:r>
            <a:r>
              <a:rPr lang="en-US" altLang="ru-RU" dirty="0">
                <a:solidFill>
                  <a:schemeClr val="bg1"/>
                </a:solidFill>
              </a:rPr>
              <a:t>W</a:t>
            </a:r>
            <a:r>
              <a:rPr lang="ru-RU" altLang="ru-RU" dirty="0" err="1">
                <a:solidFill>
                  <a:schemeClr val="bg1"/>
                </a:solidFill>
              </a:rPr>
              <a:t>ise</a:t>
            </a:r>
            <a:r>
              <a:rPr lang="ru-RU" altLang="ru-RU" dirty="0">
                <a:solidFill>
                  <a:schemeClr val="bg1"/>
                </a:solidFill>
              </a:rPr>
              <a:t> свертка</a:t>
            </a:r>
            <a:r>
              <a:rPr lang="en-US" altLang="ru-RU" dirty="0">
                <a:solidFill>
                  <a:schemeClr val="bg1"/>
                </a:solidFill>
              </a:rPr>
              <a:t> c </a:t>
            </a:r>
            <a:r>
              <a:rPr lang="ru-RU" altLang="ru-RU" dirty="0">
                <a:solidFill>
                  <a:schemeClr val="bg1"/>
                </a:solidFill>
              </a:rPr>
              <a:t>шагом </a:t>
            </a:r>
            <a:r>
              <a:rPr lang="en-US" altLang="ru-RU" dirty="0">
                <a:solidFill>
                  <a:schemeClr val="bg1"/>
                </a:solidFill>
              </a:rPr>
              <a:t>(stride)</a:t>
            </a:r>
            <a:r>
              <a:rPr lang="ru-RU" altLang="ru-RU" dirty="0">
                <a:solidFill>
                  <a:schemeClr val="bg1"/>
                </a:solidFill>
              </a:rPr>
              <a:t>.</a:t>
            </a:r>
          </a:p>
          <a:p>
            <a:pPr lvl="1" eaLnBrk="0" fontAlgn="base" hangingPunct="0">
              <a:lnSpc>
                <a:spcPct val="100000"/>
              </a:lnSpc>
              <a:spcBef>
                <a:spcPct val="0"/>
              </a:spcBef>
              <a:spcAft>
                <a:spcPct val="0"/>
              </a:spcAft>
            </a:pPr>
            <a:r>
              <a:rPr lang="ru-RU" altLang="ru-RU" dirty="0">
                <a:solidFill>
                  <a:schemeClr val="bg1"/>
                </a:solidFill>
              </a:rPr>
              <a:t>3 </a:t>
            </a:r>
            <a:r>
              <a:rPr lang="ru-RU" altLang="ru-RU" dirty="0" err="1">
                <a:solidFill>
                  <a:schemeClr val="bg1"/>
                </a:solidFill>
              </a:rPr>
              <a:t>stage</a:t>
            </a:r>
            <a:r>
              <a:rPr lang="ru-RU" altLang="ru-RU" dirty="0">
                <a:solidFill>
                  <a:schemeClr val="bg1"/>
                </a:solidFill>
              </a:rPr>
              <a:t> – слой проекции (</a:t>
            </a:r>
            <a:r>
              <a:rPr lang="ru-RU" altLang="ru-RU" dirty="0" err="1">
                <a:solidFill>
                  <a:schemeClr val="bg1"/>
                </a:solidFill>
              </a:rPr>
              <a:t>bottleneck</a:t>
            </a:r>
            <a:r>
              <a:rPr lang="ru-RU" altLang="ru-RU" dirty="0">
                <a:solidFill>
                  <a:schemeClr val="bg1"/>
                </a:solidFill>
              </a:rPr>
              <a:t> слой) – снижение числа карт признаков</a:t>
            </a:r>
            <a:br>
              <a:rPr lang="ru-RU" altLang="ru-RU" dirty="0">
                <a:solidFill>
                  <a:schemeClr val="bg1"/>
                </a:solidFill>
              </a:rPr>
            </a:br>
            <a:r>
              <a:rPr lang="ru-RU" altLang="ru-RU" dirty="0">
                <a:solidFill>
                  <a:schemeClr val="bg1"/>
                </a:solidFill>
              </a:rPr>
              <a:t> до необходимого.</a:t>
            </a:r>
          </a:p>
          <a:p>
            <a:pPr lvl="2" eaLnBrk="0" fontAlgn="base" hangingPunct="0">
              <a:lnSpc>
                <a:spcPct val="100000"/>
              </a:lnSpc>
              <a:spcBef>
                <a:spcPct val="0"/>
              </a:spcBef>
              <a:spcAft>
                <a:spcPct val="0"/>
              </a:spcAft>
            </a:pPr>
            <a:r>
              <a:rPr lang="ru-RU" altLang="ru-RU" sz="2400" b="1" dirty="0">
                <a:solidFill>
                  <a:schemeClr val="bg1"/>
                </a:solidFill>
              </a:rPr>
              <a:t>Предполагается, что сжатие произойдет без потери информации.</a:t>
            </a:r>
          </a:p>
          <a:p>
            <a:pPr lvl="2" eaLnBrk="0" fontAlgn="base" hangingPunct="0">
              <a:lnSpc>
                <a:spcPct val="100000"/>
              </a:lnSpc>
              <a:spcBef>
                <a:spcPct val="0"/>
              </a:spcBef>
              <a:spcAft>
                <a:spcPct val="0"/>
              </a:spcAft>
            </a:pPr>
            <a:r>
              <a:rPr lang="ru-RU" altLang="ru-RU" sz="2400" u="sng" dirty="0">
                <a:solidFill>
                  <a:schemeClr val="bg1"/>
                </a:solidFill>
              </a:rPr>
              <a:t>Сеть сама должна научиться расширять и сжимать карты признаков без потерь.</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617B41F8-0A55-A342-BF23-ADFBDC6750C1}"/>
              </a:ext>
            </a:extLst>
          </p:cNvPr>
          <p:cNvSpPr/>
          <p:nvPr/>
        </p:nvSpPr>
        <p:spPr>
          <a:xfrm>
            <a:off x="530660" y="1350235"/>
            <a:ext cx="10835840" cy="147114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 name="Рисунок 16"/>
          <p:cNvPicPr>
            <a:picLocks noChangeAspect="1"/>
          </p:cNvPicPr>
          <p:nvPr/>
        </p:nvPicPr>
        <p:blipFill rotWithShape="1">
          <a:blip r:embed="rId2"/>
          <a:srcRect t="-7309" b="1"/>
          <a:stretch/>
        </p:blipFill>
        <p:spPr>
          <a:xfrm>
            <a:off x="2314642" y="3602888"/>
            <a:ext cx="7896672" cy="3069984"/>
          </a:xfrm>
          <a:prstGeom prst="rect">
            <a:avLst/>
          </a:prstGeom>
          <a:solidFill>
            <a:schemeClr val="bg1">
              <a:lumMod val="95000"/>
            </a:schemeClr>
          </a:solidFill>
        </p:spPr>
      </p:pic>
      <p:sp>
        <p:nvSpPr>
          <p:cNvPr id="10" name="Прямоугольник 9"/>
          <p:cNvSpPr/>
          <p:nvPr/>
        </p:nvSpPr>
        <p:spPr>
          <a:xfrm>
            <a:off x="4769927" y="3554118"/>
            <a:ext cx="2849370" cy="369332"/>
          </a:xfrm>
          <a:prstGeom prst="rect">
            <a:avLst/>
          </a:prstGeom>
        </p:spPr>
        <p:txBody>
          <a:bodyPr wrap="none">
            <a:spAutoFit/>
          </a:bodyPr>
          <a:lstStyle/>
          <a:p>
            <a:r>
              <a:rPr lang="en-US" dirty="0">
                <a:solidFill>
                  <a:srgbClr val="000000"/>
                </a:solidFill>
                <a:latin typeface="Verdana" panose="020B0604030504040204" pitchFamily="34" charset="0"/>
              </a:rPr>
              <a:t>Inverted residual block</a:t>
            </a:r>
            <a:endParaRPr lang="ru-RU" dirty="0"/>
          </a:p>
        </p:txBody>
      </p:sp>
      <p:pic>
        <p:nvPicPr>
          <p:cNvPr id="13" name="Рисунок 12"/>
          <p:cNvPicPr>
            <a:picLocks noChangeAspect="1"/>
          </p:cNvPicPr>
          <p:nvPr/>
        </p:nvPicPr>
        <p:blipFill rotWithShape="1">
          <a:blip r:embed="rId3"/>
          <a:srcRect r="77389"/>
          <a:stretch/>
        </p:blipFill>
        <p:spPr>
          <a:xfrm>
            <a:off x="137955" y="3794539"/>
            <a:ext cx="1898090" cy="2878333"/>
          </a:xfrm>
          <a:prstGeom prst="rect">
            <a:avLst/>
          </a:prstGeom>
          <a:solidFill>
            <a:schemeClr val="bg1">
              <a:lumMod val="95000"/>
            </a:schemeClr>
          </a:solidFill>
        </p:spPr>
      </p:pic>
    </p:spTree>
    <p:extLst>
      <p:ext uri="{BB962C8B-B14F-4D97-AF65-F5344CB8AC3E}">
        <p14:creationId xmlns:p14="http://schemas.microsoft.com/office/powerpoint/2010/main" val="31815879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3023570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1178905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47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0635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61352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989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031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1.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V1</a:t>
            </a:r>
          </a:p>
          <a:p>
            <a:pPr marL="914400" lvl="1" indent="-457200">
              <a:buFont typeface="+mj-lt"/>
              <a:buAutoNum type="arabicPeriod"/>
            </a:pPr>
            <a:r>
              <a:rPr lang="ru-RU" dirty="0"/>
              <a:t>Использование Каскадной и пространственно-разделенных сверток для снижения числа параметров свертки.</a:t>
            </a:r>
          </a:p>
          <a:p>
            <a:pPr marL="914400" lvl="1" indent="-457200">
              <a:buFont typeface="+mj-lt"/>
              <a:buAutoNum type="arabicPeriod"/>
            </a:pPr>
            <a:r>
              <a:rPr lang="ru-RU" dirty="0"/>
              <a:t>Использование </a:t>
            </a:r>
            <a:r>
              <a:rPr lang="en-US" dirty="0"/>
              <a:t>Depth Wise Separable convolution </a:t>
            </a:r>
            <a:r>
              <a:rPr lang="ru-RU" dirty="0"/>
              <a:t>для </a:t>
            </a:r>
            <a:r>
              <a:rPr lang="ru-RU" dirty="0" err="1"/>
              <a:t>для</a:t>
            </a:r>
            <a:r>
              <a:rPr lang="ru-RU" dirty="0"/>
              <a:t> снижения числа параметров свертки.</a:t>
            </a:r>
          </a:p>
          <a:p>
            <a:pPr marL="914400" lvl="1" indent="-457200">
              <a:buFont typeface="+mj-lt"/>
              <a:buAutoNum type="arabicPeriod"/>
            </a:pPr>
            <a:r>
              <a:rPr lang="ru-RU" dirty="0"/>
              <a:t>Использование функций активации типа </a:t>
            </a:r>
            <a:r>
              <a:rPr lang="en-US" dirty="0"/>
              <a:t>ReLU6 </a:t>
            </a:r>
            <a:r>
              <a:rPr lang="ru-RU" dirty="0"/>
              <a:t>для предотвращения эффекта взрыва весовых параметров.</a:t>
            </a:r>
          </a:p>
        </p:txBody>
      </p:sp>
    </p:spTree>
    <p:extLst>
      <p:ext uri="{BB962C8B-B14F-4D97-AF65-F5344CB8AC3E}">
        <p14:creationId xmlns:p14="http://schemas.microsoft.com/office/powerpoint/2010/main" val="41249785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2.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a:t>
            </a:r>
            <a:r>
              <a:rPr lang="ru-RU" dirty="0"/>
              <a:t>2</a:t>
            </a:r>
            <a:endParaRPr lang="en-US" dirty="0"/>
          </a:p>
          <a:p>
            <a:pPr marL="914400" lvl="1" indent="-457200">
              <a:buFont typeface="+mj-lt"/>
              <a:buAutoNum type="arabicPeriod"/>
            </a:pPr>
            <a:r>
              <a:rPr lang="ru-RU" dirty="0"/>
              <a:t>Использование</a:t>
            </a:r>
            <a:r>
              <a:rPr lang="en-US" dirty="0"/>
              <a:t> </a:t>
            </a:r>
            <a:r>
              <a:rPr lang="ru-RU" dirty="0"/>
              <a:t>структуры </a:t>
            </a:r>
            <a:r>
              <a:rPr lang="en-US" dirty="0" err="1"/>
              <a:t>DenseBlock</a:t>
            </a:r>
            <a:r>
              <a:rPr lang="ru-RU" dirty="0"/>
              <a:t> для минимизации числа признаков к числу параметров.</a:t>
            </a:r>
          </a:p>
          <a:p>
            <a:pPr marL="914400" lvl="1" indent="-457200">
              <a:buFont typeface="+mj-lt"/>
              <a:buAutoNum type="arabicPeriod"/>
            </a:pPr>
            <a:r>
              <a:rPr lang="ru-RU" dirty="0"/>
              <a:t>Архитектура имеет блок типа расширение – свертка - сжатие.</a:t>
            </a:r>
          </a:p>
          <a:p>
            <a:pPr marL="914400" lvl="1" indent="-457200">
              <a:buFont typeface="+mj-lt"/>
              <a:buAutoNum type="arabicPeriod"/>
            </a:pPr>
            <a:r>
              <a:rPr lang="ru-RU" dirty="0"/>
              <a:t>Замена </a:t>
            </a:r>
            <a:r>
              <a:rPr lang="ru-RU" dirty="0" err="1"/>
              <a:t>пулинга</a:t>
            </a:r>
            <a:r>
              <a:rPr lang="ru-RU" dirty="0"/>
              <a:t> на свертку с шагом 2.</a:t>
            </a:r>
          </a:p>
        </p:txBody>
      </p:sp>
    </p:spTree>
    <p:extLst>
      <p:ext uri="{BB962C8B-B14F-4D97-AF65-F5344CB8AC3E}">
        <p14:creationId xmlns:p14="http://schemas.microsoft.com/office/powerpoint/2010/main" val="1659128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3.   Укажите на утверждение, </a:t>
            </a:r>
            <a:r>
              <a:rPr lang="ru-RU" u="sng" dirty="0"/>
              <a:t>не соответствующее </a:t>
            </a:r>
            <a:r>
              <a:rPr lang="ru-RU" dirty="0"/>
              <a:t>идеи в основе</a:t>
            </a:r>
            <a:r>
              <a:rPr lang="en-US" dirty="0"/>
              <a:t> </a:t>
            </a:r>
            <a:r>
              <a:rPr lang="ru-RU" dirty="0"/>
              <a:t>подходов </a:t>
            </a:r>
            <a:r>
              <a:rPr lang="en-US" dirty="0" err="1"/>
              <a:t>MobileNet</a:t>
            </a:r>
            <a:r>
              <a:rPr lang="ru-RU" dirty="0"/>
              <a:t> </a:t>
            </a:r>
            <a:r>
              <a:rPr lang="en-US" dirty="0"/>
              <a:t>V1/V</a:t>
            </a:r>
            <a:r>
              <a:rPr lang="ru-RU" dirty="0"/>
              <a:t>2</a:t>
            </a:r>
            <a:endParaRPr lang="en-US" dirty="0"/>
          </a:p>
          <a:p>
            <a:pPr marL="914400" lvl="1" indent="-457200">
              <a:buFont typeface="+mj-lt"/>
              <a:buAutoNum type="arabicPeriod"/>
            </a:pPr>
            <a:r>
              <a:rPr lang="ru-RU" dirty="0"/>
              <a:t>Для экономии числа параметров блок имеет структуру типа </a:t>
            </a:r>
            <a:r>
              <a:rPr lang="en-US" dirty="0"/>
              <a:t>split </a:t>
            </a:r>
            <a:r>
              <a:rPr lang="ru-RU" dirty="0"/>
              <a:t>(когда каналы разделяются на две части), операции проводятся только в одной части.</a:t>
            </a:r>
          </a:p>
          <a:p>
            <a:pPr marL="914400" lvl="1" indent="-457200">
              <a:buFont typeface="+mj-lt"/>
              <a:buAutoNum type="arabicPeriod"/>
            </a:pPr>
            <a:r>
              <a:rPr lang="ru-RU" dirty="0"/>
              <a:t>Головная часть архитектуры </a:t>
            </a:r>
            <a:r>
              <a:rPr lang="en-US" dirty="0" err="1"/>
              <a:t>MobileNet</a:t>
            </a:r>
            <a:r>
              <a:rPr lang="ru-RU" dirty="0"/>
              <a:t> </a:t>
            </a:r>
            <a:r>
              <a:rPr lang="en-US" dirty="0"/>
              <a:t>V</a:t>
            </a:r>
            <a:r>
              <a:rPr lang="ru-RU" dirty="0"/>
              <a:t>2 сети представляет структуру типа глобальный </a:t>
            </a:r>
            <a:r>
              <a:rPr lang="ru-RU" dirty="0" err="1"/>
              <a:t>пулинг</a:t>
            </a:r>
            <a:r>
              <a:rPr lang="ru-RU" dirty="0"/>
              <a:t>-точечные свертки-выход сети.</a:t>
            </a:r>
          </a:p>
          <a:p>
            <a:pPr marL="914400" lvl="1" indent="-457200">
              <a:buFont typeface="+mj-lt"/>
              <a:buAutoNum type="arabicPeriod"/>
            </a:pPr>
            <a:r>
              <a:rPr lang="ru-RU" dirty="0"/>
              <a:t>Сети имеют два </a:t>
            </a:r>
            <a:r>
              <a:rPr lang="ru-RU" dirty="0" err="1"/>
              <a:t>гипепараметра</a:t>
            </a:r>
            <a:r>
              <a:rPr lang="ru-RU" dirty="0"/>
              <a:t>: </a:t>
            </a:r>
            <a:r>
              <a:rPr lang="ru-RU" altLang="ru-RU" dirty="0"/>
              <a:t>ширина (коэффициент расширения числа </a:t>
            </a:r>
            <a:br>
              <a:rPr lang="ru-RU" altLang="ru-RU" dirty="0"/>
            </a:br>
            <a:r>
              <a:rPr lang="ru-RU" altLang="ru-RU" dirty="0"/>
              <a:t>карт признаков в свертке) и разрешение (входное разрешение изображения).</a:t>
            </a:r>
            <a:endParaRPr lang="ru-RU" dirty="0"/>
          </a:p>
        </p:txBody>
      </p:sp>
    </p:spTree>
    <p:extLst>
      <p:ext uri="{BB962C8B-B14F-4D97-AF65-F5344CB8AC3E}">
        <p14:creationId xmlns:p14="http://schemas.microsoft.com/office/powerpoint/2010/main" val="4010359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280687" y="969947"/>
            <a:ext cx="11695766" cy="5888053"/>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Используется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b="1" dirty="0">
                <a:solidFill>
                  <a:schemeClr val="bg1"/>
                </a:solidFill>
              </a:rPr>
              <a:t>»</a:t>
            </a:r>
            <a:r>
              <a:rPr lang="ru-RU" altLang="ru-RU" sz="2400" dirty="0">
                <a:solidFill>
                  <a:schemeClr val="bg1"/>
                </a:solidFill>
              </a:rPr>
              <a:t> для помощи градиенту в прохождении сети. </a:t>
            </a:r>
          </a:p>
          <a:p>
            <a:pPr lvl="3" eaLnBrk="0" fontAlgn="base" hangingPunct="0">
              <a:lnSpc>
                <a:spcPct val="100000"/>
              </a:lnSpc>
              <a:spcBef>
                <a:spcPct val="0"/>
              </a:spcBef>
              <a:spcAft>
                <a:spcPct val="0"/>
              </a:spcAft>
            </a:pPr>
            <a:r>
              <a:rPr lang="ru-RU" altLang="ru-RU" sz="2200" dirty="0">
                <a:solidFill>
                  <a:schemeClr val="bg1"/>
                </a:solidFill>
              </a:rPr>
              <a:t>Остаточная </a:t>
            </a:r>
            <a:r>
              <a:rPr lang="ru-RU" altLang="ru-RU" sz="2200" dirty="0" err="1">
                <a:solidFill>
                  <a:schemeClr val="bg1"/>
                </a:solidFill>
              </a:rPr>
              <a:t>свзять</a:t>
            </a:r>
            <a:r>
              <a:rPr lang="ru-RU" altLang="ru-RU" sz="2200" dirty="0">
                <a:solidFill>
                  <a:schemeClr val="bg1"/>
                </a:solidFill>
              </a:rPr>
              <a:t> используется в блоках где разрешение и число карт признаков на входе и выходе одинаковое.</a:t>
            </a:r>
          </a:p>
          <a:p>
            <a:pPr lvl="2" eaLnBrk="0" fontAlgn="base" hangingPunct="0">
              <a:lnSpc>
                <a:spcPct val="100000"/>
              </a:lnSpc>
              <a:spcBef>
                <a:spcPct val="0"/>
              </a:spcBef>
              <a:spcAft>
                <a:spcPct val="0"/>
              </a:spcAft>
            </a:pPr>
            <a:r>
              <a:rPr lang="ru-RU" altLang="ru-RU" sz="2400" dirty="0">
                <a:solidFill>
                  <a:schemeClr val="bg1"/>
                </a:solidFill>
              </a:rPr>
              <a:t>Авторы назвали эту операцию обратная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dirty="0">
                <a:solidFill>
                  <a:schemeClr val="bg1"/>
                </a:solidFill>
              </a:rPr>
              <a:t>) – так как </a:t>
            </a:r>
            <a:r>
              <a:rPr lang="ru-RU" altLang="ru-RU" sz="2400" dirty="0" err="1">
                <a:solidFill>
                  <a:schemeClr val="bg1"/>
                </a:solidFill>
              </a:rPr>
              <a:t>свзяь</a:t>
            </a:r>
            <a:r>
              <a:rPr lang="ru-RU" altLang="ru-RU" sz="2400" dirty="0">
                <a:solidFill>
                  <a:schemeClr val="bg1"/>
                </a:solidFill>
              </a:rPr>
              <a:t> проходит без учета расширения и сжатия карт признаков –</a:t>
            </a:r>
            <a:r>
              <a:rPr lang="en-US" altLang="ru-RU" sz="2400" dirty="0">
                <a:solidFill>
                  <a:schemeClr val="bg1"/>
                </a:solidFill>
              </a:rPr>
              <a:t> </a:t>
            </a:r>
            <a:r>
              <a:rPr lang="ru-RU" altLang="ru-RU" sz="2400" dirty="0">
                <a:solidFill>
                  <a:schemeClr val="bg1"/>
                </a:solidFill>
              </a:rPr>
              <a:t>то есть для небольшого числа карт.</a:t>
            </a:r>
          </a:p>
          <a:p>
            <a:pPr lvl="1" eaLnBrk="0" fontAlgn="base" hangingPunct="0">
              <a:lnSpc>
                <a:spcPct val="100000"/>
              </a:lnSpc>
              <a:spcBef>
                <a:spcPct val="0"/>
              </a:spcBef>
              <a:spcAft>
                <a:spcPct val="0"/>
              </a:spcAft>
            </a:pPr>
            <a:r>
              <a:rPr lang="ru-RU" altLang="ru-RU" dirty="0">
                <a:solidFill>
                  <a:schemeClr val="bg1"/>
                </a:solidFill>
              </a:rPr>
              <a:t>Как правило каждый слой имеет </a:t>
            </a:r>
            <a:r>
              <a:rPr lang="ru-RU" altLang="ru-RU" dirty="0" err="1">
                <a:solidFill>
                  <a:schemeClr val="bg1"/>
                </a:solidFill>
              </a:rPr>
              <a:t>батч</a:t>
            </a:r>
            <a:r>
              <a:rPr lang="ru-RU" altLang="ru-RU" dirty="0">
                <a:solidFill>
                  <a:schemeClr val="bg1"/>
                </a:solidFill>
              </a:rPr>
              <a:t>. Нормализацию и функцию активации ReLU6.</a:t>
            </a:r>
            <a:endParaRPr lang="en-US" altLang="ru-RU" dirty="0">
              <a:solidFill>
                <a:schemeClr val="bg1"/>
              </a:solidFill>
            </a:endParaRPr>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340659" y="1045470"/>
            <a:ext cx="10813469" cy="68614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a:blip r:embed="rId2"/>
          <a:stretch>
            <a:fillRect/>
          </a:stretch>
        </p:blipFill>
        <p:spPr>
          <a:xfrm>
            <a:off x="2333794" y="3942914"/>
            <a:ext cx="7089605" cy="2568493"/>
          </a:xfrm>
          <a:prstGeom prst="rect">
            <a:avLst/>
          </a:prstGeom>
          <a:solidFill>
            <a:schemeClr val="bg1">
              <a:lumMod val="95000"/>
            </a:schemeClr>
          </a:solidFill>
        </p:spPr>
      </p:pic>
    </p:spTree>
    <p:extLst>
      <p:ext uri="{BB962C8B-B14F-4D97-AF65-F5344CB8AC3E}">
        <p14:creationId xmlns:p14="http://schemas.microsoft.com/office/powerpoint/2010/main" val="16604614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lstStyle/>
          <a:p>
            <a:endParaRPr lang="ru-RU" dirty="0"/>
          </a:p>
        </p:txBody>
      </p:sp>
      <p:pic>
        <p:nvPicPr>
          <p:cNvPr id="1029"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t="25558" b="28123"/>
          <a:stretch>
            <a:fillRect/>
          </a:stretch>
        </p:blipFill>
        <p:spPr bwMode="auto">
          <a:xfrm>
            <a:off x="2000309" y="1908475"/>
            <a:ext cx="3381375" cy="571500"/>
          </a:xfrm>
          <a:prstGeom prst="rect">
            <a:avLst/>
          </a:prstGeom>
          <a:solidFill>
            <a:srgbClr val="F2F2F2"/>
          </a:solidFill>
        </p:spPr>
      </p:pic>
      <p:pic>
        <p:nvPicPr>
          <p:cNvPr id="1028"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r="80057" b="30351"/>
          <a:stretch>
            <a:fillRect/>
          </a:stretch>
        </p:blipFill>
        <p:spPr bwMode="auto">
          <a:xfrm>
            <a:off x="5505449" y="2486026"/>
            <a:ext cx="1514475" cy="1809750"/>
          </a:xfrm>
          <a:prstGeom prst="rect">
            <a:avLst/>
          </a:prstGeom>
          <a:solidFill>
            <a:srgbClr val="F2F2F2"/>
          </a:solidFill>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7835" t="-2" r="-2" b="-15817"/>
          <a:stretch>
            <a:fillRect/>
          </a:stretch>
        </p:blipFill>
        <p:spPr bwMode="auto">
          <a:xfrm>
            <a:off x="3209984" y="3435351"/>
            <a:ext cx="2171700" cy="1514475"/>
          </a:xfrm>
          <a:prstGeom prst="rect">
            <a:avLst/>
          </a:prstGeom>
          <a:solidFill>
            <a:srgbClr val="F2F2F2"/>
          </a:solidFill>
        </p:spPr>
      </p:pic>
      <p:pic>
        <p:nvPicPr>
          <p:cNvPr id="1026" name="Рисунок 6"/>
          <p:cNvPicPr>
            <a:picLocks noChangeAspect="1" noChangeArrowheads="1"/>
          </p:cNvPicPr>
          <p:nvPr/>
        </p:nvPicPr>
        <p:blipFill>
          <a:blip r:embed="rId5">
            <a:extLst>
              <a:ext uri="{28A0092B-C50C-407E-A947-70E740481C1C}">
                <a14:useLocalDpi xmlns:a14="http://schemas.microsoft.com/office/drawing/2010/main" val="0"/>
              </a:ext>
            </a:extLst>
          </a:blip>
          <a:srcRect b="11610"/>
          <a:stretch>
            <a:fillRect/>
          </a:stretch>
        </p:blipFill>
        <p:spPr bwMode="auto">
          <a:xfrm>
            <a:off x="3239752" y="4949826"/>
            <a:ext cx="1714500" cy="1123950"/>
          </a:xfrm>
          <a:prstGeom prst="rect">
            <a:avLst/>
          </a:prstGeom>
          <a:solidFill>
            <a:srgbClr val="F2F2F2"/>
          </a:solidFill>
        </p:spPr>
      </p:pic>
      <p:pic>
        <p:nvPicPr>
          <p:cNvPr id="1025" name="Рисунок 4"/>
          <p:cNvPicPr>
            <a:picLocks noChangeAspect="1" noChangeArrowheads="1"/>
          </p:cNvPicPr>
          <p:nvPr/>
        </p:nvPicPr>
        <p:blipFill>
          <a:blip r:embed="rId6">
            <a:extLst>
              <a:ext uri="{28A0092B-C50C-407E-A947-70E740481C1C}">
                <a14:useLocalDpi xmlns:a14="http://schemas.microsoft.com/office/drawing/2010/main" val="0"/>
              </a:ext>
            </a:extLst>
          </a:blip>
          <a:srcRect t="17094" b="19069"/>
          <a:stretch>
            <a:fillRect/>
          </a:stretch>
        </p:blipFill>
        <p:spPr bwMode="auto">
          <a:xfrm>
            <a:off x="4876800" y="5638800"/>
            <a:ext cx="2771775" cy="962025"/>
          </a:xfrm>
          <a:prstGeom prst="rect">
            <a:avLst/>
          </a:prstGeom>
          <a:solidFill>
            <a:srgbClr val="F2F2F2"/>
          </a:solidFill>
        </p:spPr>
      </p:pic>
      <p:sp>
        <p:nvSpPr>
          <p:cNvPr id="4" name="Rectangle 6"/>
          <p:cNvSpPr>
            <a:spLocks noChangeArrowheads="1"/>
          </p:cNvSpPr>
          <p:nvPr/>
        </p:nvSpPr>
        <p:spPr bwMode="auto">
          <a:xfrm>
            <a:off x="635000" y="158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какой из рисунков соответствует блоку  </a:t>
            </a:r>
            <a:r>
              <a:rPr kumimoji="0" lang="en-US"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45720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8"/>
          <p:cNvSpPr>
            <a:spLocks noChangeArrowheads="1"/>
          </p:cNvSpPr>
          <p:nvPr/>
        </p:nvSpPr>
        <p:spPr bwMode="auto">
          <a:xfrm>
            <a:off x="457200" y="283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9"/>
          <p:cNvSpPr>
            <a:spLocks noChangeArrowheads="1"/>
          </p:cNvSpPr>
          <p:nvPr/>
        </p:nvSpPr>
        <p:spPr bwMode="auto">
          <a:xfrm>
            <a:off x="45720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0"/>
          <p:cNvSpPr>
            <a:spLocks noChangeArrowheads="1"/>
          </p:cNvSpPr>
          <p:nvPr/>
        </p:nvSpPr>
        <p:spPr bwMode="auto">
          <a:xfrm>
            <a:off x="457200" y="547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1"/>
          <p:cNvSpPr>
            <a:spLocks noChangeArrowheads="1"/>
          </p:cNvSpPr>
          <p:nvPr/>
        </p:nvSpPr>
        <p:spPr bwMode="auto">
          <a:xfrm>
            <a:off x="457200" y="643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156347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normAutofit fontScale="92500" lnSpcReduction="20000"/>
          </a:bodyPr>
          <a:lstStyle/>
          <a:p>
            <a:r>
              <a:rPr lang="ru-RU" dirty="0"/>
              <a:t>Выбурите два описания блоков соответствующих </a:t>
            </a:r>
            <a:r>
              <a:rPr lang="en-US" dirty="0"/>
              <a:t>MobileNetV2</a:t>
            </a:r>
          </a:p>
          <a:p>
            <a:pPr lvl="1"/>
            <a:r>
              <a:rPr lang="ru-RU" dirty="0"/>
              <a:t>Точечная свертка на входе 100 каналов, на выходе 200 каналов, глубокая свертка 3 на 3 с шагом 1,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2, точечная свертка, на входе 200 каналов, на выходе 50 каналов.</a:t>
            </a:r>
          </a:p>
          <a:p>
            <a:pPr lvl="1"/>
            <a:r>
              <a:rPr lang="ru-RU" dirty="0"/>
              <a:t>Точечная свертка на входе 200 каналов, на выходе 100 каналов, глубокая свертка 3 на 3 с шагом 2, точечная свертка, на входе 100 каналов, на выходе 150 каналов.</a:t>
            </a:r>
          </a:p>
          <a:p>
            <a:pPr lvl="1"/>
            <a:r>
              <a:rPr lang="ru-RU" dirty="0"/>
              <a:t>Точечная свертка на входе 200 каналов, на выходе 100 каналов, глубокая свертка 3 на 3 с шагом 1, точечная свертка, на входе 100 каналов, на выходе 200 каналов, остаточная связь.</a:t>
            </a:r>
          </a:p>
          <a:p>
            <a:pPr lvl="1"/>
            <a:r>
              <a:rPr lang="ru-RU" dirty="0"/>
              <a:t>Точечная свертка на входе 100 каналов, на выходе 200 каналов, точечная свертка на входе 200 каналов, на выходе 200,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1, остаточная связь.</a:t>
            </a:r>
          </a:p>
          <a:p>
            <a:pPr lvl="1"/>
            <a:r>
              <a:rPr lang="ru-RU" dirty="0"/>
              <a:t>Точечная свертка на входе 100 каналов, на выходе 200 каналов, глубокая свертка 3 на 3 с шагом 2.</a:t>
            </a:r>
          </a:p>
          <a:p>
            <a:pPr lvl="1"/>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40562873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eaLnBrk="0" fontAlgn="base" hangingPunct="0">
              <a:lnSpc>
                <a:spcPct val="100000"/>
              </a:lnSpc>
              <a:spcBef>
                <a:spcPct val="0"/>
              </a:spcBef>
              <a:spcAft>
                <a:spcPct val="0"/>
              </a:spcAft>
            </a:pPr>
            <a:r>
              <a:rPr lang="ru-RU" altLang="ru-RU" sz="2000" dirty="0">
                <a:solidFill>
                  <a:srgbClr val="000000"/>
                </a:solidFill>
              </a:rPr>
              <a:t>Основная идея – использовать групповую свертку (</a:t>
            </a:r>
            <a:r>
              <a:rPr lang="ru-RU" altLang="ru-RU" sz="2000" b="1" dirty="0" err="1">
                <a:solidFill>
                  <a:srgbClr val="000000"/>
                </a:solidFill>
              </a:rPr>
              <a:t>group-wise</a:t>
            </a:r>
            <a:r>
              <a:rPr lang="ru-RU" altLang="ru-RU" sz="2000" b="1" dirty="0">
                <a:solidFill>
                  <a:srgbClr val="000000"/>
                </a:solidFill>
              </a:rPr>
              <a:t> </a:t>
            </a:r>
            <a:r>
              <a:rPr lang="ru-RU" altLang="ru-RU" sz="2000" b="1" dirty="0" err="1">
                <a:solidFill>
                  <a:srgbClr val="000000"/>
                </a:solidFill>
              </a:rPr>
              <a:t>convolution</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a:solidFill>
                  <a:srgbClr val="000000"/>
                </a:solidFill>
              </a:rPr>
              <a:t>Карты признаков делятся на несколько групп в которых выполняют свертку.</a:t>
            </a:r>
          </a:p>
          <a:p>
            <a:pPr lvl="1" eaLnBrk="0" fontAlgn="base" hangingPunct="0">
              <a:lnSpc>
                <a:spcPct val="100000"/>
              </a:lnSpc>
              <a:spcBef>
                <a:spcPct val="0"/>
              </a:spcBef>
              <a:spcAft>
                <a:spcPct val="0"/>
              </a:spcAft>
            </a:pPr>
            <a:r>
              <a:rPr lang="ru-RU" altLang="ru-RU" sz="2000" dirty="0">
                <a:solidFill>
                  <a:srgbClr val="000000"/>
                </a:solidFill>
              </a:rPr>
              <a:t>Результаты перемешиваются (</a:t>
            </a:r>
            <a:r>
              <a:rPr lang="en-US" altLang="ru-RU" sz="2000" b="1" dirty="0"/>
              <a:t>s</a:t>
            </a:r>
            <a:r>
              <a:rPr lang="en-US" sz="2000" b="1" dirty="0"/>
              <a:t>huffle</a:t>
            </a:r>
            <a:r>
              <a:rPr lang="ru-RU" altLang="ru-RU" sz="2000" dirty="0">
                <a:solidFill>
                  <a:srgbClr val="000000"/>
                </a:solidFill>
              </a:rPr>
              <a:t>).</a:t>
            </a:r>
          </a:p>
          <a:p>
            <a:pPr lvl="2" eaLnBrk="0" fontAlgn="base" hangingPunct="0">
              <a:lnSpc>
                <a:spcPct val="100000"/>
              </a:lnSpc>
              <a:spcBef>
                <a:spcPct val="0"/>
              </a:spcBef>
              <a:spcAft>
                <a:spcPct val="0"/>
              </a:spcAft>
            </a:pPr>
            <a:r>
              <a:rPr lang="ru-RU" altLang="ru-RU" sz="1800" dirty="0">
                <a:solidFill>
                  <a:srgbClr val="000000"/>
                </a:solidFill>
              </a:rPr>
              <a:t>Перемешивание происходит по заранее заданному правилу. </a:t>
            </a:r>
          </a:p>
          <a:p>
            <a:pPr lvl="1" eaLnBrk="0" fontAlgn="base" hangingPunct="0">
              <a:lnSpc>
                <a:spcPct val="100000"/>
              </a:lnSpc>
              <a:spcBef>
                <a:spcPct val="0"/>
              </a:spcBef>
              <a:spcAft>
                <a:spcPct val="0"/>
              </a:spcAft>
            </a:pPr>
            <a:r>
              <a:rPr lang="ru-RU" altLang="ru-RU" sz="2000" dirty="0">
                <a:solidFill>
                  <a:srgbClr val="000000"/>
                </a:solidFill>
              </a:rPr>
              <a:t>Идея близка к </a:t>
            </a:r>
            <a:r>
              <a:rPr lang="en-US" altLang="ru-RU" sz="2000" dirty="0" err="1">
                <a:solidFill>
                  <a:srgbClr val="000000"/>
                </a:solidFill>
              </a:rPr>
              <a:t>DepthWise</a:t>
            </a:r>
            <a:r>
              <a:rPr lang="en-US" altLang="ru-RU" sz="2000" dirty="0">
                <a:solidFill>
                  <a:srgbClr val="000000"/>
                </a:solidFill>
              </a:rPr>
              <a:t> conv.</a:t>
            </a:r>
            <a:endParaRPr lang="ru-RU" altLang="ru-RU" sz="2000" dirty="0">
              <a:solidFill>
                <a:srgbClr val="000000"/>
              </a:solidFill>
            </a:endParaRPr>
          </a:p>
          <a:p>
            <a:pPr lvl="2" eaLnBrk="0" fontAlgn="base" hangingPunct="0">
              <a:lnSpc>
                <a:spcPct val="100000"/>
              </a:lnSpc>
              <a:spcBef>
                <a:spcPct val="0"/>
              </a:spcBef>
              <a:spcAft>
                <a:spcPct val="0"/>
              </a:spcAft>
            </a:pPr>
            <a:r>
              <a:rPr lang="ru-RU" altLang="ru-RU" sz="1800" b="1" dirty="0">
                <a:solidFill>
                  <a:srgbClr val="000000"/>
                </a:solidFill>
              </a:rPr>
              <a:t>Авторы полагают, что каждая группа обучается независимо и веса между группами не передаются и не усредняются, поэтому признаки по группам разные. </a:t>
            </a:r>
            <a:endParaRPr lang="en-US"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495467" y="3035057"/>
            <a:ext cx="7778073" cy="3621247"/>
          </a:xfrm>
          <a:prstGeom prst="rect">
            <a:avLst/>
          </a:prstGeom>
        </p:spPr>
      </p:pic>
    </p:spTree>
    <p:extLst>
      <p:ext uri="{BB962C8B-B14F-4D97-AF65-F5344CB8AC3E}">
        <p14:creationId xmlns:p14="http://schemas.microsoft.com/office/powerpoint/2010/main" val="429414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marL="800100" lvl="1" indent="-342900" eaLnBrk="0" fontAlgn="base" hangingPunct="0">
              <a:lnSpc>
                <a:spcPct val="100000"/>
              </a:lnSpc>
              <a:spcBef>
                <a:spcPct val="0"/>
              </a:spcBef>
              <a:spcAft>
                <a:spcPct val="0"/>
              </a:spcAft>
            </a:pPr>
            <a:r>
              <a:rPr lang="ru-RU" altLang="ru-RU" sz="2000" dirty="0">
                <a:solidFill>
                  <a:srgbClr val="000000"/>
                </a:solidFill>
              </a:rPr>
              <a:t>После</a:t>
            </a:r>
            <a:r>
              <a:rPr lang="en-US" altLang="ru-RU" sz="2000" dirty="0">
                <a:solidFill>
                  <a:srgbClr val="000000"/>
                </a:solidFill>
              </a:rPr>
              <a:t> </a:t>
            </a:r>
            <a:r>
              <a:rPr lang="ru-RU" altLang="ru-RU" sz="2000" dirty="0">
                <a:solidFill>
                  <a:srgbClr val="000000"/>
                </a:solidFill>
              </a:rPr>
              <a:t>свертки происходит перемешивание признаков. </a:t>
            </a:r>
          </a:p>
          <a:p>
            <a:pPr marL="1200150" lvl="2" indent="-285750" eaLnBrk="0" fontAlgn="base" hangingPunct="0">
              <a:lnSpc>
                <a:spcPct val="100000"/>
              </a:lnSpc>
              <a:spcBef>
                <a:spcPct val="0"/>
              </a:spcBef>
              <a:spcAft>
                <a:spcPct val="0"/>
              </a:spcAft>
            </a:pPr>
            <a:r>
              <a:rPr lang="ru-RU" altLang="ru-RU" dirty="0">
                <a:solidFill>
                  <a:srgbClr val="000000"/>
                </a:solidFill>
              </a:rPr>
              <a:t>По мнению авторов, если не перемешивать признаки, это ограничивает способность сети к обучению. Возможны: </a:t>
            </a:r>
          </a:p>
          <a:p>
            <a:pPr marL="1657350" lvl="3" indent="-285750" eaLnBrk="0" fontAlgn="base" hangingPunct="0">
              <a:spcBef>
                <a:spcPct val="0"/>
              </a:spcBef>
              <a:spcAft>
                <a:spcPct val="0"/>
              </a:spcAft>
            </a:pPr>
            <a:r>
              <a:rPr lang="ru-RU" altLang="ru-RU" sz="2000" dirty="0">
                <a:solidFill>
                  <a:srgbClr val="000000"/>
                </a:solidFill>
              </a:rPr>
              <a:t>Оставить все веса как есть</a:t>
            </a:r>
          </a:p>
          <a:p>
            <a:pPr marL="1657350" lvl="3" indent="-285750" eaLnBrk="0" fontAlgn="base" hangingPunct="0">
              <a:spcBef>
                <a:spcPct val="0"/>
              </a:spcBef>
              <a:spcAft>
                <a:spcPct val="0"/>
              </a:spcAft>
            </a:pPr>
            <a:r>
              <a:rPr lang="ru-RU" altLang="ru-RU" sz="2000" dirty="0">
                <a:solidFill>
                  <a:srgbClr val="000000"/>
                </a:solidFill>
              </a:rPr>
              <a:t>Скопировать веса между группами</a:t>
            </a:r>
          </a:p>
          <a:p>
            <a:pPr marL="1657350" lvl="3" indent="-285750" eaLnBrk="0" fontAlgn="base" hangingPunct="0">
              <a:spcBef>
                <a:spcPct val="0"/>
              </a:spcBef>
              <a:spcAft>
                <a:spcPct val="0"/>
              </a:spcAft>
            </a:pPr>
            <a:r>
              <a:rPr lang="ru-RU" altLang="ru-RU" sz="2000" dirty="0">
                <a:solidFill>
                  <a:srgbClr val="000000"/>
                </a:solidFill>
              </a:rPr>
              <a:t>Перемешать результаты.</a:t>
            </a:r>
          </a:p>
          <a:p>
            <a:pPr marL="1200150" lvl="2" indent="-285750" eaLnBrk="0" fontAlgn="base" hangingPunct="0">
              <a:lnSpc>
                <a:spcPct val="100000"/>
              </a:lnSpc>
              <a:spcBef>
                <a:spcPct val="0"/>
              </a:spcBef>
              <a:spcAft>
                <a:spcPct val="0"/>
              </a:spcAft>
            </a:pPr>
            <a:r>
              <a:rPr lang="ru-RU" altLang="ru-RU" dirty="0">
                <a:solidFill>
                  <a:srgbClr val="000000"/>
                </a:solidFill>
              </a:rPr>
              <a:t>Перемешивание повышает разброс (разнообразие, дисперсию) групп</a:t>
            </a:r>
          </a:p>
          <a:p>
            <a:pPr marL="1657350" lvl="3" indent="-285750" eaLnBrk="0" fontAlgn="base" hangingPunct="0">
              <a:spcBef>
                <a:spcPct val="0"/>
              </a:spcBef>
              <a:spcAft>
                <a:spcPct val="0"/>
              </a:spcAft>
            </a:pPr>
            <a:r>
              <a:rPr lang="ru-RU" altLang="ru-RU" sz="2000" dirty="0">
                <a:solidFill>
                  <a:srgbClr val="000000"/>
                </a:solidFill>
              </a:rPr>
              <a:t>– то есть повышает информацию в сети </a:t>
            </a:r>
          </a:p>
          <a:p>
            <a:pPr marL="2114550" lvl="4" indent="-285750" eaLnBrk="0" fontAlgn="base" hangingPunct="0">
              <a:spcBef>
                <a:spcPct val="0"/>
              </a:spcBef>
              <a:spcAft>
                <a:spcPct val="0"/>
              </a:spcAft>
            </a:pPr>
            <a:r>
              <a:rPr lang="ru-RU" altLang="ru-RU" sz="2000" dirty="0">
                <a:solidFill>
                  <a:srgbClr val="000000"/>
                </a:solidFill>
              </a:rPr>
              <a:t>по аналогии со </a:t>
            </a:r>
            <a:r>
              <a:rPr lang="ru-RU" altLang="ru-RU" sz="2000" dirty="0" err="1">
                <a:solidFill>
                  <a:srgbClr val="000000"/>
                </a:solidFill>
              </a:rPr>
              <a:t>скремблом</a:t>
            </a:r>
            <a:r>
              <a:rPr lang="ru-RU" altLang="ru-RU" sz="2000" dirty="0">
                <a:solidFill>
                  <a:srgbClr val="000000"/>
                </a:solidFill>
              </a:rPr>
              <a:t> в системах связи.</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938088" y="3627273"/>
            <a:ext cx="6649652" cy="3095887"/>
          </a:xfrm>
          <a:prstGeom prst="rect">
            <a:avLst/>
          </a:prstGeom>
        </p:spPr>
      </p:pic>
    </p:spTree>
    <p:extLst>
      <p:ext uri="{BB962C8B-B14F-4D97-AF65-F5344CB8AC3E}">
        <p14:creationId xmlns:p14="http://schemas.microsoft.com/office/powerpoint/2010/main" val="3818149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ShuffleNet</a:t>
            </a:r>
            <a:r>
              <a:rPr lang="ru-RU" sz="4000" b="1" dirty="0">
                <a:solidFill>
                  <a:schemeClr val="bg1"/>
                </a:solidFill>
              </a:rPr>
              <a:t> </a:t>
            </a:r>
            <a:r>
              <a:rPr lang="en-US" sz="4000" b="1" dirty="0">
                <a:solidFill>
                  <a:schemeClr val="bg1"/>
                </a:solidFill>
              </a:rPr>
              <a:t>V1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912159" y="1045471"/>
            <a:ext cx="6860242" cy="4948015"/>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Блоке ShuffleNetV1</a:t>
            </a:r>
          </a:p>
          <a:p>
            <a:pPr eaLnBrk="0" fontAlgn="base" hangingPunct="0">
              <a:lnSpc>
                <a:spcPct val="100000"/>
              </a:lnSpc>
              <a:spcBef>
                <a:spcPct val="0"/>
              </a:spcBef>
              <a:spcAft>
                <a:spcPct val="0"/>
              </a:spcAft>
            </a:pPr>
            <a:r>
              <a:rPr lang="ru-RU" altLang="ru-RU" sz="2000" dirty="0">
                <a:solidFill>
                  <a:schemeClr val="bg1"/>
                </a:solidFill>
              </a:rPr>
              <a:t>1 этап - 1×1 групповая свертка- </a:t>
            </a:r>
            <a:r>
              <a:rPr lang="ru-RU" altLang="ru-RU" sz="2000" dirty="0" err="1">
                <a:solidFill>
                  <a:schemeClr val="bg1"/>
                </a:solidFill>
              </a:rPr>
              <a:t>bottleneck</a:t>
            </a:r>
            <a:r>
              <a:rPr lang="ru-RU" altLang="ru-RU" sz="2000" dirty="0">
                <a:solidFill>
                  <a:schemeClr val="bg1"/>
                </a:solidFill>
              </a:rPr>
              <a:t> слой (снижает число карт признаков в 4 раза)</a:t>
            </a:r>
          </a:p>
          <a:p>
            <a:pPr eaLnBrk="0" fontAlgn="base" hangingPunct="0">
              <a:lnSpc>
                <a:spcPct val="100000"/>
              </a:lnSpc>
              <a:spcBef>
                <a:spcPct val="0"/>
              </a:spcBef>
              <a:spcAft>
                <a:spcPct val="0"/>
              </a:spcAft>
            </a:pPr>
            <a:r>
              <a:rPr lang="ru-RU" altLang="ru-RU" sz="2000" dirty="0">
                <a:solidFill>
                  <a:schemeClr val="bg1"/>
                </a:solidFill>
              </a:rPr>
              <a:t>2 этап -перемешивание.</a:t>
            </a:r>
          </a:p>
          <a:p>
            <a:pPr eaLnBrk="0" fontAlgn="base" hangingPunct="0">
              <a:lnSpc>
                <a:spcPct val="100000"/>
              </a:lnSpc>
              <a:spcBef>
                <a:spcPct val="0"/>
              </a:spcBef>
              <a:spcAft>
                <a:spcPct val="0"/>
              </a:spcAft>
            </a:pPr>
            <a:r>
              <a:rPr lang="ru-RU" altLang="ru-RU" sz="2000" dirty="0">
                <a:solidFill>
                  <a:schemeClr val="bg1"/>
                </a:solidFill>
              </a:rPr>
              <a:t>3 этап 3×3 </a:t>
            </a:r>
            <a:r>
              <a:rPr lang="ru-RU" altLang="ru-RU" sz="2000" dirty="0" err="1">
                <a:solidFill>
                  <a:schemeClr val="bg1"/>
                </a:solidFill>
              </a:rPr>
              <a:t>depthwise</a:t>
            </a:r>
            <a:r>
              <a:rPr lang="ru-RU" altLang="ru-RU" sz="2000" dirty="0">
                <a:solidFill>
                  <a:schemeClr val="bg1"/>
                </a:solidFill>
              </a:rPr>
              <a:t> свертка с </a:t>
            </a:r>
            <a:r>
              <a:rPr lang="ru-RU" altLang="ru-RU" sz="2000" dirty="0" err="1">
                <a:solidFill>
                  <a:schemeClr val="bg1"/>
                </a:solidFill>
              </a:rPr>
              <a:t>batchnorm</a:t>
            </a:r>
            <a:r>
              <a:rPr lang="ru-RU" altLang="ru-RU" sz="2000" dirty="0">
                <a:solidFill>
                  <a:schemeClr val="bg1"/>
                </a:solidFill>
              </a:rPr>
              <a:t> но без </a:t>
            </a:r>
            <a:r>
              <a:rPr lang="ru-RU" altLang="ru-RU" sz="2000" dirty="0" err="1">
                <a:solidFill>
                  <a:schemeClr val="bg1"/>
                </a:solidFill>
              </a:rPr>
              <a:t>ReLU</a:t>
            </a:r>
            <a:r>
              <a:rPr lang="ru-RU" altLang="ru-RU" sz="2000" dirty="0">
                <a:solidFill>
                  <a:schemeClr val="bg1"/>
                </a:solidFill>
              </a:rPr>
              <a:t>.</a:t>
            </a:r>
          </a:p>
          <a:p>
            <a:pPr lvl="1" eaLnBrk="0" fontAlgn="base" hangingPunct="0">
              <a:lnSpc>
                <a:spcPct val="100000"/>
              </a:lnSpc>
              <a:spcBef>
                <a:spcPct val="0"/>
              </a:spcBef>
              <a:spcAft>
                <a:spcPct val="0"/>
              </a:spcAft>
            </a:pPr>
            <a:r>
              <a:rPr lang="ru-RU" altLang="ru-RU" sz="1800" dirty="0">
                <a:solidFill>
                  <a:schemeClr val="bg1"/>
                </a:solidFill>
              </a:rPr>
              <a:t>Предположено, что без </a:t>
            </a:r>
            <a:r>
              <a:rPr lang="ru-RU" altLang="ru-RU" sz="1800" dirty="0" err="1">
                <a:solidFill>
                  <a:schemeClr val="bg1"/>
                </a:solidFill>
              </a:rPr>
              <a:t>ReLU</a:t>
            </a:r>
            <a:r>
              <a:rPr lang="ru-RU" altLang="ru-RU" sz="1800" dirty="0">
                <a:solidFill>
                  <a:schemeClr val="bg1"/>
                </a:solidFill>
              </a:rPr>
              <a:t> результаты тут лучше.</a:t>
            </a:r>
          </a:p>
          <a:p>
            <a:pPr lvl="1" eaLnBrk="0" fontAlgn="base" hangingPunct="0">
              <a:lnSpc>
                <a:spcPct val="100000"/>
              </a:lnSpc>
              <a:spcBef>
                <a:spcPct val="0"/>
              </a:spcBef>
              <a:spcAft>
                <a:spcPct val="0"/>
              </a:spcAft>
            </a:pPr>
            <a:r>
              <a:rPr lang="ru-RU" altLang="ru-RU" sz="1800" dirty="0">
                <a:solidFill>
                  <a:schemeClr val="bg1"/>
                </a:solidFill>
              </a:rPr>
              <a:t>В некоторых блоках слой имеет шаг 2.</a:t>
            </a:r>
          </a:p>
          <a:p>
            <a:pPr eaLnBrk="0" fontAlgn="base" hangingPunct="0">
              <a:lnSpc>
                <a:spcPct val="100000"/>
              </a:lnSpc>
              <a:spcBef>
                <a:spcPct val="0"/>
              </a:spcBef>
              <a:spcAft>
                <a:spcPct val="0"/>
              </a:spcAft>
            </a:pPr>
            <a:r>
              <a:rPr lang="ru-RU" altLang="ru-RU" sz="2000" dirty="0">
                <a:solidFill>
                  <a:schemeClr val="bg1"/>
                </a:solidFill>
              </a:rPr>
              <a:t>4 этап 1×1 групповая свертка- расширение числа карт признаков без перемешивания.</a:t>
            </a:r>
          </a:p>
          <a:p>
            <a:pPr lvl="1" eaLnBrk="0" fontAlgn="base" hangingPunct="0">
              <a:lnSpc>
                <a:spcPct val="100000"/>
              </a:lnSpc>
              <a:spcBef>
                <a:spcPct val="0"/>
              </a:spcBef>
              <a:spcAft>
                <a:spcPct val="0"/>
              </a:spcAft>
            </a:pPr>
            <a:r>
              <a:rPr lang="ru-RU" altLang="ru-RU" sz="1800" dirty="0">
                <a:solidFill>
                  <a:schemeClr val="bg1"/>
                </a:solidFill>
              </a:rPr>
              <a:t>Авторы отмечают что на этом этапе нет разницы перемешать или нет. </a:t>
            </a:r>
          </a:p>
          <a:p>
            <a:pPr eaLnBrk="0" fontAlgn="base" hangingPunct="0">
              <a:lnSpc>
                <a:spcPct val="100000"/>
              </a:lnSpc>
              <a:spcBef>
                <a:spcPct val="0"/>
              </a:spcBef>
              <a:spcAft>
                <a:spcPct val="0"/>
              </a:spcAft>
            </a:pPr>
            <a:r>
              <a:rPr lang="ru-RU" altLang="ru-RU" sz="2000" dirty="0">
                <a:solidFill>
                  <a:schemeClr val="bg1"/>
                </a:solidFill>
              </a:rPr>
              <a:t>остаточно  связь.</a:t>
            </a:r>
          </a:p>
          <a:p>
            <a:pPr lvl="1" eaLnBrk="0" fontAlgn="base" hangingPunct="0">
              <a:lnSpc>
                <a:spcPct val="100000"/>
              </a:lnSpc>
              <a:spcBef>
                <a:spcPct val="0"/>
              </a:spcBef>
              <a:spcAft>
                <a:spcPct val="0"/>
              </a:spcAft>
            </a:pPr>
            <a:r>
              <a:rPr lang="ru-RU" altLang="ru-RU" sz="1800" dirty="0">
                <a:solidFill>
                  <a:schemeClr val="bg1"/>
                </a:solidFill>
              </a:rPr>
              <a:t>Если шаг 2, то связь включает 3×3 </a:t>
            </a:r>
            <a:r>
              <a:rPr lang="ru-RU" altLang="ru-RU" sz="1800" dirty="0" err="1">
                <a:solidFill>
                  <a:schemeClr val="bg1"/>
                </a:solidFill>
              </a:rPr>
              <a:t>average</a:t>
            </a:r>
            <a:r>
              <a:rPr lang="ru-RU" altLang="ru-RU" sz="1800" dirty="0">
                <a:solidFill>
                  <a:schemeClr val="bg1"/>
                </a:solidFill>
              </a:rPr>
              <a:t> </a:t>
            </a:r>
            <a:r>
              <a:rPr lang="ru-RU" altLang="ru-RU" sz="1800" dirty="0" err="1">
                <a:solidFill>
                  <a:schemeClr val="bg1"/>
                </a:solidFill>
              </a:rPr>
              <a:t>pooling</a:t>
            </a:r>
            <a:r>
              <a:rPr lang="ru-RU" altLang="ru-RU" sz="1800" dirty="0">
                <a:solidFill>
                  <a:schemeClr val="bg1"/>
                </a:solidFill>
              </a:rPr>
              <a:t> и результат конкатенируется вместо сложения.</a:t>
            </a:r>
          </a:p>
          <a:p>
            <a:pPr marL="0" lvl="0" indent="0" eaLnBrk="0" fontAlgn="base" hangingPunct="0">
              <a:lnSpc>
                <a:spcPct val="100000"/>
              </a:lnSpc>
              <a:spcBef>
                <a:spcPct val="0"/>
              </a:spcBef>
              <a:spcAft>
                <a:spcPct val="0"/>
              </a:spcAft>
              <a:buNone/>
            </a:pPr>
            <a:endParaRPr lang="ru-RU" altLang="ru-RU" sz="1800" dirty="0">
              <a:solidFill>
                <a:schemeClr val="bg1"/>
              </a:solidFill>
              <a:latin typeface="Georgia" panose="02040502050405020303" pitchFamily="18" charset="0"/>
            </a:endParaRPr>
          </a:p>
          <a:p>
            <a:pPr marL="0" lvl="0" indent="0" eaLnBrk="0" fontAlgn="base" hangingPunct="0">
              <a:lnSpc>
                <a:spcPct val="100000"/>
              </a:lnSpc>
              <a:spcBef>
                <a:spcPct val="0"/>
              </a:spcBef>
              <a:spcAft>
                <a:spcPct val="0"/>
              </a:spcAft>
              <a:buNone/>
            </a:pPr>
            <a:endParaRPr lang="ru-RU" altLang="ru-RU"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20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ShuffleNet: An Extremely Efficient Convolutional Neural Network for Mobile  Devices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4" y="863125"/>
            <a:ext cx="4829176" cy="3740158"/>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975" y="5038088"/>
            <a:ext cx="10645775" cy="1323439"/>
          </a:xfrm>
          <a:prstGeom prst="rect">
            <a:avLst/>
          </a:prstGeom>
        </p:spPr>
        <p:txBody>
          <a:bodyPr wrap="square">
            <a:sp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Авторами определено, что необходимо 8 групп для наилучшего результата.</a:t>
            </a:r>
          </a:p>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Архитектура: входной поток (свертка 3х3б шаг 2, </a:t>
            </a:r>
            <a:r>
              <a:rPr lang="ru-RU" altLang="ru-RU" sz="2000" dirty="0" err="1">
                <a:solidFill>
                  <a:schemeClr val="bg1"/>
                </a:solidFill>
              </a:rPr>
              <a:t>max</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3 этапа по 4 или 8 блоков </a:t>
            </a:r>
            <a:r>
              <a:rPr lang="ru-RU" altLang="ru-RU" sz="2000" dirty="0" err="1">
                <a:solidFill>
                  <a:schemeClr val="bg1"/>
                </a:solidFill>
              </a:rPr>
              <a:t>ShuffleNet</a:t>
            </a:r>
            <a:r>
              <a:rPr lang="ru-RU" altLang="ru-RU" sz="2000" dirty="0">
                <a:solidFill>
                  <a:schemeClr val="bg1"/>
                </a:solidFill>
              </a:rPr>
              <a:t>,  каждый этап начинается с блока с шагом 2. В конце </a:t>
            </a:r>
            <a:r>
              <a:rPr lang="ru-RU" altLang="ru-RU" sz="2000" dirty="0" err="1">
                <a:solidFill>
                  <a:schemeClr val="bg1"/>
                </a:solidFill>
              </a:rPr>
              <a:t>global</a:t>
            </a:r>
            <a:r>
              <a:rPr lang="ru-RU" altLang="ru-RU" sz="2000" dirty="0">
                <a:solidFill>
                  <a:schemeClr val="bg1"/>
                </a:solidFill>
              </a:rPr>
              <a:t> </a:t>
            </a:r>
            <a:r>
              <a:rPr lang="ru-RU" altLang="ru-RU" sz="2000" dirty="0" err="1">
                <a:solidFill>
                  <a:schemeClr val="bg1"/>
                </a:solidFill>
              </a:rPr>
              <a:t>average</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и </a:t>
            </a:r>
            <a:r>
              <a:rPr lang="ru-RU" altLang="ru-RU" sz="2000" dirty="0" err="1">
                <a:solidFill>
                  <a:schemeClr val="bg1"/>
                </a:solidFill>
              </a:rPr>
              <a:t>fully-connected</a:t>
            </a:r>
            <a:r>
              <a:rPr lang="ru-RU" altLang="ru-RU" sz="2000" dirty="0">
                <a:solidFill>
                  <a:schemeClr val="bg1"/>
                </a:solidFill>
              </a:rPr>
              <a:t> слой.</a:t>
            </a:r>
          </a:p>
        </p:txBody>
      </p:sp>
    </p:spTree>
    <p:extLst>
      <p:ext uri="{BB962C8B-B14F-4D97-AF65-F5344CB8AC3E}">
        <p14:creationId xmlns:p14="http://schemas.microsoft.com/office/powerpoint/2010/main" val="8038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ShuffleNet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201</a:t>
            </a:r>
            <a:r>
              <a:rPr lang="ru-RU"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marL="0" lvl="0" indent="0" eaLnBrk="0" fontAlgn="base" hangingPunct="0">
              <a:lnSpc>
                <a:spcPct val="100000"/>
              </a:lnSpc>
              <a:spcBef>
                <a:spcPct val="0"/>
              </a:spcBef>
              <a:spcAft>
                <a:spcPct val="0"/>
              </a:spcAft>
              <a:buNone/>
            </a:pPr>
            <a:r>
              <a:rPr lang="ru-RU" altLang="ru-RU" sz="2000" dirty="0">
                <a:solidFill>
                  <a:schemeClr val="bg1"/>
                </a:solidFill>
              </a:rPr>
              <a:t>Отличия </a:t>
            </a:r>
            <a:r>
              <a:rPr lang="ru-RU" altLang="ru-RU" sz="2000" dirty="0" err="1">
                <a:solidFill>
                  <a:schemeClr val="bg1"/>
                </a:solidFill>
              </a:rPr>
              <a:t>ShuffleNet</a:t>
            </a:r>
            <a:r>
              <a:rPr lang="ru-RU" altLang="ru-RU" sz="2000" dirty="0">
                <a:solidFill>
                  <a:schemeClr val="bg1"/>
                </a:solidFill>
              </a:rPr>
              <a:t> V2:</a:t>
            </a:r>
          </a:p>
          <a:p>
            <a:pPr eaLnBrk="0" fontAlgn="base" hangingPunct="0">
              <a:lnSpc>
                <a:spcPct val="100000"/>
              </a:lnSpc>
              <a:spcBef>
                <a:spcPct val="0"/>
              </a:spcBef>
              <a:spcAft>
                <a:spcPct val="0"/>
              </a:spcAft>
            </a:pPr>
            <a:r>
              <a:rPr lang="ru-RU" altLang="ru-RU" sz="2000" dirty="0">
                <a:solidFill>
                  <a:schemeClr val="bg1"/>
                </a:solidFill>
              </a:rPr>
              <a:t>1 этап – разделение (</a:t>
            </a:r>
            <a:r>
              <a:rPr lang="en-US" altLang="ru-RU" sz="2000" dirty="0">
                <a:solidFill>
                  <a:schemeClr val="bg1"/>
                </a:solidFill>
              </a:rPr>
              <a:t>S</a:t>
            </a:r>
            <a:r>
              <a:rPr lang="ru-RU" altLang="ru-RU" sz="2000" dirty="0" err="1">
                <a:solidFill>
                  <a:schemeClr val="bg1"/>
                </a:solidFill>
              </a:rPr>
              <a:t>plit</a:t>
            </a:r>
            <a:r>
              <a:rPr lang="ru-RU" altLang="ru-RU" sz="2000" dirty="0">
                <a:solidFill>
                  <a:schemeClr val="bg1"/>
                </a:solidFill>
              </a:rPr>
              <a:t>) на две ветви</a:t>
            </a:r>
          </a:p>
          <a:p>
            <a:pPr lvl="1" eaLnBrk="0" fontAlgn="base" hangingPunct="0">
              <a:lnSpc>
                <a:spcPct val="100000"/>
              </a:lnSpc>
              <a:spcBef>
                <a:spcPct val="0"/>
              </a:spcBef>
              <a:spcAft>
                <a:spcPct val="0"/>
              </a:spcAft>
            </a:pPr>
            <a:r>
              <a:rPr lang="ru-RU" altLang="ru-RU" sz="1600" dirty="0">
                <a:solidFill>
                  <a:schemeClr val="bg1"/>
                </a:solidFill>
              </a:rPr>
              <a:t>Операция аналогична двум ветвям.</a:t>
            </a:r>
          </a:p>
          <a:p>
            <a:pPr eaLnBrk="0" fontAlgn="base" hangingPunct="0">
              <a:lnSpc>
                <a:spcPct val="100000"/>
              </a:lnSpc>
              <a:spcBef>
                <a:spcPct val="0"/>
              </a:spcBef>
              <a:spcAft>
                <a:spcPct val="0"/>
              </a:spcAft>
            </a:pPr>
            <a:r>
              <a:rPr lang="ru-RU" altLang="ru-RU" sz="2000" dirty="0">
                <a:solidFill>
                  <a:schemeClr val="bg1"/>
                </a:solidFill>
              </a:rPr>
              <a:t>2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3 этап 3×3 </a:t>
            </a:r>
            <a:r>
              <a:rPr lang="en-US" altLang="ru-RU" sz="2000" dirty="0">
                <a:solidFill>
                  <a:schemeClr val="bg1"/>
                </a:solidFill>
              </a:rPr>
              <a:t>D</a:t>
            </a:r>
            <a:r>
              <a:rPr lang="ru-RU" altLang="ru-RU" sz="2000" dirty="0" err="1">
                <a:solidFill>
                  <a:schemeClr val="bg1"/>
                </a:solidFill>
              </a:rPr>
              <a:t>epth</a:t>
            </a:r>
            <a:r>
              <a:rPr lang="en-US" altLang="ru-RU" sz="2000" dirty="0">
                <a:solidFill>
                  <a:schemeClr val="bg1"/>
                </a:solidFill>
              </a:rPr>
              <a:t>W</a:t>
            </a:r>
            <a:r>
              <a:rPr lang="ru-RU" altLang="ru-RU" sz="2000" dirty="0" err="1">
                <a:solidFill>
                  <a:schemeClr val="bg1"/>
                </a:solidFill>
              </a:rPr>
              <a:t>ise</a:t>
            </a:r>
            <a:r>
              <a:rPr lang="ru-RU" altLang="ru-RU" sz="2000" dirty="0">
                <a:solidFill>
                  <a:schemeClr val="bg1"/>
                </a:solidFill>
              </a:rPr>
              <a:t> свертка с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без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4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5 этап объединение свертки и остаточной связью </a:t>
            </a:r>
            <a:br>
              <a:rPr lang="ru-RU" altLang="ru-RU" sz="2000" dirty="0">
                <a:solidFill>
                  <a:schemeClr val="bg1"/>
                </a:solidFill>
              </a:rPr>
            </a:br>
            <a:r>
              <a:rPr lang="ru-RU" altLang="ru-RU" sz="2000" dirty="0">
                <a:solidFill>
                  <a:schemeClr val="bg1"/>
                </a:solidFill>
              </a:rPr>
              <a:t>(конкатенация) обратная разделению.</a:t>
            </a:r>
          </a:p>
          <a:p>
            <a:pPr lvl="1" eaLnBrk="0" fontAlgn="base" hangingPunct="0">
              <a:lnSpc>
                <a:spcPct val="100000"/>
              </a:lnSpc>
              <a:spcBef>
                <a:spcPct val="0"/>
              </a:spcBef>
              <a:spcAft>
                <a:spcPct val="0"/>
              </a:spcAft>
            </a:pPr>
            <a:r>
              <a:rPr lang="ru-RU" altLang="ru-RU" sz="1800" dirty="0">
                <a:solidFill>
                  <a:schemeClr val="bg1"/>
                </a:solidFill>
              </a:rPr>
              <a:t>Отмечается, что сложение  вычислительно сложнее </a:t>
            </a:r>
            <a:br>
              <a:rPr lang="ru-RU" altLang="ru-RU" sz="1800" dirty="0">
                <a:solidFill>
                  <a:schemeClr val="bg1"/>
                </a:solidFill>
              </a:rPr>
            </a:br>
            <a:r>
              <a:rPr lang="ru-RU" altLang="ru-RU" sz="1800" dirty="0">
                <a:solidFill>
                  <a:schemeClr val="bg1"/>
                </a:solidFill>
              </a:rPr>
              <a:t>и требует дополнительной памяти.</a:t>
            </a:r>
          </a:p>
          <a:p>
            <a:pPr eaLnBrk="0" fontAlgn="base" hangingPunct="0">
              <a:lnSpc>
                <a:spcPct val="100000"/>
              </a:lnSpc>
              <a:spcBef>
                <a:spcPct val="0"/>
              </a:spcBef>
              <a:spcAft>
                <a:spcPct val="0"/>
              </a:spcAft>
            </a:pPr>
            <a:r>
              <a:rPr lang="ru-RU" altLang="ru-RU" sz="2000" dirty="0">
                <a:solidFill>
                  <a:schemeClr val="bg1"/>
                </a:solidFill>
              </a:rPr>
              <a:t>6 этап перемешивание каналов.</a:t>
            </a:r>
          </a:p>
          <a:p>
            <a:pPr lvl="1" eaLnBrk="0" fontAlgn="base" hangingPunct="0">
              <a:lnSpc>
                <a:spcPct val="100000"/>
              </a:lnSpc>
              <a:spcBef>
                <a:spcPct val="0"/>
              </a:spcBef>
              <a:spcAft>
                <a:spcPct val="0"/>
              </a:spcAft>
            </a:pPr>
            <a:r>
              <a:rPr lang="ru-RU" altLang="ru-RU" sz="1800" dirty="0">
                <a:solidFill>
                  <a:schemeClr val="bg1"/>
                </a:solidFill>
              </a:rPr>
              <a:t>5 и 6 этапы могут быть объединены в один.</a:t>
            </a:r>
          </a:p>
          <a:p>
            <a:pPr eaLnBrk="0" fontAlgn="base" hangingPunct="0">
              <a:lnSpc>
                <a:spcPct val="100000"/>
              </a:lnSpc>
              <a:spcBef>
                <a:spcPct val="0"/>
              </a:spcBef>
              <a:spcAft>
                <a:spcPct val="0"/>
              </a:spcAft>
            </a:pPr>
            <a:r>
              <a:rPr lang="ru-RU" altLang="ru-RU" sz="2000" dirty="0">
                <a:solidFill>
                  <a:schemeClr val="bg1"/>
                </a:solidFill>
              </a:rPr>
              <a:t>Все свертки имеет одно и тоже число входов и выходов.</a:t>
            </a:r>
          </a:p>
          <a:p>
            <a:pPr lvl="1" eaLnBrk="0" fontAlgn="base" hangingPunct="0">
              <a:lnSpc>
                <a:spcPct val="100000"/>
              </a:lnSpc>
              <a:spcBef>
                <a:spcPct val="0"/>
              </a:spcBef>
              <a:spcAft>
                <a:spcPct val="0"/>
              </a:spcAft>
            </a:pPr>
            <a:r>
              <a:rPr lang="ru-RU" altLang="ru-RU" sz="2000" dirty="0">
                <a:solidFill>
                  <a:schemeClr val="bg1"/>
                </a:solidFill>
              </a:rPr>
              <a:t>Авторы обнаружили, что в этом случае доступ к памяти оптимальный.</a:t>
            </a:r>
          </a:p>
          <a:p>
            <a:pPr eaLnBrk="0" fontAlgn="base" hangingPunct="0">
              <a:lnSpc>
                <a:spcPct val="100000"/>
              </a:lnSpc>
              <a:spcBef>
                <a:spcPct val="0"/>
              </a:spcBef>
              <a:spcAft>
                <a:spcPct val="0"/>
              </a:spcAft>
            </a:pPr>
            <a:r>
              <a:rPr lang="ru-RU" altLang="ru-RU" sz="2000" dirty="0" err="1">
                <a:solidFill>
                  <a:schemeClr val="bg1"/>
                </a:solidFill>
              </a:rPr>
              <a:t>ShuffleNet</a:t>
            </a:r>
            <a:r>
              <a:rPr lang="ru-RU" altLang="ru-RU" sz="2000" dirty="0">
                <a:solidFill>
                  <a:schemeClr val="bg1"/>
                </a:solidFill>
              </a:rPr>
              <a:t> V2 имеет модифицированную архитектуру первого блока. </a:t>
            </a:r>
          </a:p>
          <a:p>
            <a:pPr lvl="1" eaLnBrk="0" fontAlgn="base" hangingPunct="0">
              <a:lnSpc>
                <a:spcPct val="100000"/>
              </a:lnSpc>
              <a:spcBef>
                <a:spcPct val="0"/>
              </a:spcBef>
              <a:spcAft>
                <a:spcPct val="0"/>
              </a:spcAft>
            </a:pPr>
            <a:r>
              <a:rPr lang="ru-RU" altLang="ru-RU" sz="1800" dirty="0">
                <a:solidFill>
                  <a:schemeClr val="bg1"/>
                </a:solidFill>
              </a:rPr>
              <a:t>Блок имеет две ветви без </a:t>
            </a:r>
            <a:r>
              <a:rPr lang="en-US" altLang="ru-RU" sz="1800" dirty="0">
                <a:solidFill>
                  <a:schemeClr val="bg1"/>
                </a:solidFill>
              </a:rPr>
              <a:t>S</a:t>
            </a:r>
            <a:r>
              <a:rPr lang="ru-RU" altLang="ru-RU" sz="1800" dirty="0" err="1">
                <a:solidFill>
                  <a:schemeClr val="bg1"/>
                </a:solidFill>
              </a:rPr>
              <a:t>plit</a:t>
            </a:r>
            <a:r>
              <a:rPr lang="ru-RU" altLang="ru-RU" sz="1800" dirty="0">
                <a:solidFill>
                  <a:schemeClr val="bg1"/>
                </a:solidFill>
              </a:rPr>
              <a:t>, </a:t>
            </a:r>
          </a:p>
          <a:p>
            <a:pPr lvl="1" eaLnBrk="0" fontAlgn="base" hangingPunct="0">
              <a:lnSpc>
                <a:spcPct val="100000"/>
              </a:lnSpc>
              <a:spcBef>
                <a:spcPct val="0"/>
              </a:spcBef>
              <a:spcAft>
                <a:spcPct val="0"/>
              </a:spcAft>
            </a:pPr>
            <a:r>
              <a:rPr lang="ru-RU" altLang="ru-RU" sz="1800" dirty="0">
                <a:solidFill>
                  <a:schemeClr val="bg1"/>
                </a:solidFill>
              </a:rPr>
              <a:t>обе ветви имеют свертку </a:t>
            </a:r>
            <a:r>
              <a:rPr lang="en-US" altLang="ru-RU" sz="1800" dirty="0">
                <a:solidFill>
                  <a:schemeClr val="bg1"/>
                </a:solidFill>
              </a:rPr>
              <a:t>D</a:t>
            </a:r>
            <a:r>
              <a:rPr lang="ru-RU" altLang="ru-RU" sz="1800" dirty="0" err="1">
                <a:solidFill>
                  <a:schemeClr val="bg1"/>
                </a:solidFill>
              </a:rPr>
              <a:t>epth</a:t>
            </a:r>
            <a:r>
              <a:rPr lang="en-US" altLang="ru-RU" sz="1800" dirty="0">
                <a:solidFill>
                  <a:schemeClr val="bg1"/>
                </a:solidFill>
              </a:rPr>
              <a:t>W</a:t>
            </a:r>
            <a:r>
              <a:rPr lang="ru-RU" altLang="ru-RU" sz="1800" dirty="0" err="1">
                <a:solidFill>
                  <a:schemeClr val="bg1"/>
                </a:solidFill>
              </a:rPr>
              <a:t>ise</a:t>
            </a:r>
            <a:r>
              <a:rPr lang="ru-RU" altLang="ru-RU" sz="1800" dirty="0">
                <a:solidFill>
                  <a:schemeClr val="bg1"/>
                </a:solidFill>
              </a:rPr>
              <a:t> с шагом 2, но в одной свертка 1×1 только после , в другой и перед и после. </a:t>
            </a:r>
          </a:p>
          <a:p>
            <a:pPr lvl="1" eaLnBrk="0" fontAlgn="base" hangingPunct="0">
              <a:lnSpc>
                <a:spcPct val="100000"/>
              </a:lnSpc>
              <a:spcBef>
                <a:spcPct val="0"/>
              </a:spcBef>
              <a:spcAft>
                <a:spcPct val="0"/>
              </a:spcAft>
            </a:pPr>
            <a:r>
              <a:rPr lang="ru-RU" altLang="ru-RU" sz="1800" dirty="0">
                <a:solidFill>
                  <a:schemeClr val="bg1"/>
                </a:solidFill>
              </a:rPr>
              <a:t>Также есть </a:t>
            </a:r>
            <a:r>
              <a:rPr lang="ru-RU" altLang="ru-RU" sz="1800" dirty="0" err="1">
                <a:solidFill>
                  <a:schemeClr val="bg1"/>
                </a:solidFill>
              </a:rPr>
              <a:t>ShuffleNet</a:t>
            </a:r>
            <a:r>
              <a:rPr lang="ru-RU" altLang="ru-RU" sz="1800" dirty="0">
                <a:solidFill>
                  <a:schemeClr val="bg1"/>
                </a:solidFill>
              </a:rPr>
              <a:t> V2+ с архитектурными достижениями </a:t>
            </a:r>
            <a:r>
              <a:rPr lang="en-US" altLang="ru-RU" sz="1800" dirty="0" err="1">
                <a:solidFill>
                  <a:schemeClr val="bg1"/>
                </a:solidFill>
              </a:rPr>
              <a:t>MobileNet</a:t>
            </a:r>
            <a:r>
              <a:rPr lang="en-US" altLang="ru-RU" sz="1800" dirty="0">
                <a:solidFill>
                  <a:schemeClr val="bg1"/>
                </a:solidFill>
              </a:rPr>
              <a:t> v3.</a:t>
            </a:r>
            <a:endParaRPr lang="ru-RU" altLang="ru-RU" sz="18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098" name="Picture 2" descr="https://miro.medium.com/max/2000/1*lCz9WTy5Qe7fWi_1GZxarg.png"/>
          <p:cNvPicPr>
            <a:picLocks noChangeAspect="1" noChangeArrowheads="1"/>
          </p:cNvPicPr>
          <p:nvPr/>
        </p:nvPicPr>
        <p:blipFill rotWithShape="1">
          <a:blip r:embed="rId2">
            <a:extLst>
              <a:ext uri="{28A0092B-C50C-407E-A947-70E740481C1C}">
                <a14:useLocalDpi xmlns:a14="http://schemas.microsoft.com/office/drawing/2010/main" val="0"/>
              </a:ext>
            </a:extLst>
          </a:blip>
          <a:srcRect l="49438" b="7805"/>
          <a:stretch/>
        </p:blipFill>
        <p:spPr bwMode="auto">
          <a:xfrm>
            <a:off x="8115300" y="1045471"/>
            <a:ext cx="3445470" cy="36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97604" y="769632"/>
            <a:ext cx="1147174" cy="369332"/>
          </a:xfrm>
          <a:prstGeom prst="rect">
            <a:avLst/>
          </a:prstGeom>
          <a:noFill/>
        </p:spPr>
        <p:txBody>
          <a:bodyPr wrap="none" rtlCol="0">
            <a:spAutoFit/>
          </a:bodyPr>
          <a:lstStyle/>
          <a:p>
            <a:r>
              <a:rPr lang="en-US" dirty="0"/>
              <a:t>Input flow</a:t>
            </a:r>
            <a:endParaRPr lang="ru-RU" dirty="0"/>
          </a:p>
        </p:txBody>
      </p:sp>
      <p:sp>
        <p:nvSpPr>
          <p:cNvPr id="13" name="TextBox 12"/>
          <p:cNvSpPr txBox="1"/>
          <p:nvPr/>
        </p:nvSpPr>
        <p:spPr>
          <a:xfrm>
            <a:off x="8260501" y="769632"/>
            <a:ext cx="1694053" cy="369332"/>
          </a:xfrm>
          <a:prstGeom prst="rect">
            <a:avLst/>
          </a:prstGeom>
          <a:noFill/>
        </p:spPr>
        <p:txBody>
          <a:bodyPr wrap="none" rtlCol="0">
            <a:spAutoFit/>
          </a:bodyPr>
          <a:lstStyle/>
          <a:p>
            <a:r>
              <a:rPr lang="en-US" dirty="0"/>
              <a:t>ShuffleV2 block</a:t>
            </a:r>
            <a:endParaRPr lang="ru-RU" dirty="0"/>
          </a:p>
        </p:txBody>
      </p:sp>
    </p:spTree>
    <p:extLst>
      <p:ext uri="{BB962C8B-B14F-4D97-AF65-F5344CB8AC3E}">
        <p14:creationId xmlns:p14="http://schemas.microsoft.com/office/powerpoint/2010/main" val="185994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t="13777" r="72987" b="30794"/>
          <a:stretch/>
        </p:blipFill>
        <p:spPr>
          <a:xfrm>
            <a:off x="9748445" y="4160520"/>
            <a:ext cx="2368486" cy="2557967"/>
          </a:xfrm>
          <a:prstGeom prst="rect">
            <a:avLst/>
          </a:prstGeom>
        </p:spPr>
      </p:pic>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28770" y="139513"/>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SqueezeNet</a:t>
            </a:r>
            <a:r>
              <a:rPr lang="ru-RU" sz="4800" b="1" dirty="0">
                <a:solidFill>
                  <a:schemeClr val="bg1"/>
                </a:solidFill>
              </a:rPr>
              <a:t> 2016</a:t>
            </a:r>
            <a:endParaRPr lang="en-US" sz="4800" dirty="0">
              <a:solidFill>
                <a:schemeClr val="bg1"/>
              </a:solidFill>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10204850" cy="5657316"/>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SqueezeNet </a:t>
                </a:r>
                <a:r>
                  <a:rPr lang="en-US" altLang="ru-RU" sz="2000" dirty="0">
                    <a:solidFill>
                      <a:schemeClr val="bg1"/>
                    </a:solidFill>
                  </a:rPr>
                  <a:t> - </a:t>
                </a:r>
                <a:r>
                  <a:rPr lang="ru-RU" altLang="ru-RU" sz="2000" dirty="0">
                    <a:solidFill>
                      <a:schemeClr val="bg1"/>
                    </a:solidFill>
                  </a:rPr>
                  <a:t>первая попытка создания архитектуры для низко-производительных мобильных устройств.</a:t>
                </a:r>
              </a:p>
              <a:p>
                <a:pPr eaLnBrk="0" fontAlgn="base" hangingPunct="0">
                  <a:lnSpc>
                    <a:spcPct val="100000"/>
                  </a:lnSpc>
                  <a:spcBef>
                    <a:spcPct val="0"/>
                  </a:spcBef>
                  <a:spcAft>
                    <a:spcPct val="0"/>
                  </a:spcAft>
                </a:pPr>
                <a:r>
                  <a:rPr lang="ru-RU" altLang="ru-RU" sz="2000" dirty="0">
                    <a:solidFill>
                      <a:schemeClr val="bg1"/>
                    </a:solidFill>
                  </a:rPr>
                  <a:t>Цель архитектуры – выбор структуры максимально производительного блок – т.н. </a:t>
                </a:r>
                <a:r>
                  <a:rPr lang="ru-RU" altLang="ru-RU" sz="2000" dirty="0" err="1">
                    <a:solidFill>
                      <a:schemeClr val="bg1"/>
                    </a:solidFill>
                  </a:rPr>
                  <a:t>fireblock</a:t>
                </a:r>
                <a:r>
                  <a:rPr lang="ru-RU" altLang="ru-RU" sz="2000" dirty="0">
                    <a:solidFill>
                      <a:schemeClr val="bg1"/>
                    </a:solidFill>
                  </a:rPr>
                  <a:t>. Блок имеет:</a:t>
                </a:r>
              </a:p>
              <a:p>
                <a:pPr eaLnBrk="0" fontAlgn="base" hangingPunct="0">
                  <a:lnSpc>
                    <a:spcPct val="100000"/>
                  </a:lnSpc>
                  <a:spcBef>
                    <a:spcPct val="0"/>
                  </a:spcBef>
                  <a:spcAft>
                    <a:spcPct val="0"/>
                  </a:spcAft>
                </a:pPr>
                <a:r>
                  <a:rPr lang="ru-RU" altLang="ru-RU" sz="2000" dirty="0">
                    <a:solidFill>
                      <a:schemeClr val="bg1"/>
                    </a:solidFill>
                  </a:rPr>
                  <a:t>операцию сжатия (свертка </a:t>
                </a:r>
                <a14:m>
                  <m:oMath xmlns:m="http://schemas.openxmlformats.org/officeDocument/2006/math">
                    <m:r>
                      <a:rPr lang="en-US" altLang="ru-RU" sz="2000" b="0" i="1" smtClean="0">
                        <a:solidFill>
                          <a:schemeClr val="bg1"/>
                        </a:solidFill>
                        <a:latin typeface="Cambria Math" panose="02040503050406030204" pitchFamily="18" charset="0"/>
                      </a:rPr>
                      <m:t>1×1</m:t>
                    </m:r>
                    <m:r>
                      <a:rPr lang="ru-RU" altLang="ru-RU" sz="2000" b="0" i="1" smtClean="0">
                        <a:solidFill>
                          <a:schemeClr val="bg1"/>
                        </a:solidFill>
                        <a:latin typeface="Cambria Math" panose="02040503050406030204" pitchFamily="18" charset="0"/>
                      </a:rPr>
                      <m:t>,</m:t>
                    </m:r>
                    <m:r>
                      <m:rPr>
                        <m:nor/>
                      </m:rPr>
                      <a:rPr lang="ru-RU" sz="2000" dirty="0">
                        <a:solidFill>
                          <a:schemeClr val="bg1"/>
                        </a:solidFill>
                      </a:rPr>
                      <m:t>sqeeze</m:t>
                    </m:r>
                    <m:r>
                      <m:rPr>
                        <m:nor/>
                      </m:rPr>
                      <a:rPr lang="ru-RU" sz="2000" dirty="0">
                        <a:solidFill>
                          <a:schemeClr val="bg1"/>
                        </a:solidFill>
                      </a:rPr>
                      <m:t> </m:t>
                    </m:r>
                    <m:r>
                      <m:rPr>
                        <m:nor/>
                      </m:rPr>
                      <a:rPr lang="ru-RU" sz="2000" dirty="0">
                        <a:solidFill>
                          <a:schemeClr val="bg1"/>
                        </a:solidFill>
                      </a:rPr>
                      <m:t>layer</m:t>
                    </m:r>
                    <m:r>
                      <a:rPr lang="en-US" altLang="ru-RU" sz="2000" b="0" i="1" smtClean="0">
                        <a:solidFill>
                          <a:schemeClr val="bg1"/>
                        </a:solidFill>
                        <a:latin typeface="Cambria Math" panose="02040503050406030204" pitchFamily="18" charset="0"/>
                      </a:rPr>
                      <m:t>) </m:t>
                    </m:r>
                  </m:oMath>
                </a14:m>
                <a:endParaRPr lang="ru-RU" altLang="ru-RU" sz="2000" b="0" i="0" dirty="0">
                  <a:solidFill>
                    <a:schemeClr val="bg1"/>
                  </a:solidFill>
                </a:endParaRPr>
              </a:p>
              <a:p>
                <a:pPr lvl="1" eaLnBrk="0" fontAlgn="base" hangingPunct="0">
                  <a:lnSpc>
                    <a:spcPct val="100000"/>
                  </a:lnSpc>
                  <a:spcBef>
                    <a:spcPct val="0"/>
                  </a:spcBef>
                  <a:spcAft>
                    <a:spcPct val="0"/>
                  </a:spcAft>
                </a:pPr>
                <a:r>
                  <a:rPr lang="ru-RU" sz="2000" dirty="0">
                    <a:solidFill>
                      <a:schemeClr val="bg1"/>
                    </a:solidFill>
                  </a:rPr>
                  <a:t>Предполагается, что не все карты признаков необходимы для конечного результата. </a:t>
                </a:r>
              </a:p>
              <a:p>
                <a:pPr lvl="1" eaLnBrk="0" fontAlgn="base" hangingPunct="0">
                  <a:lnSpc>
                    <a:spcPct val="100000"/>
                  </a:lnSpc>
                  <a:spcBef>
                    <a:spcPct val="0"/>
                  </a:spcBef>
                  <a:spcAft>
                    <a:spcPct val="0"/>
                  </a:spcAft>
                </a:pPr>
                <a:r>
                  <a:rPr lang="ru-RU" sz="2000" dirty="0">
                    <a:solidFill>
                      <a:schemeClr val="bg1"/>
                    </a:solidFill>
                  </a:rPr>
                  <a:t>В ходе обучения нейронная сеть должна научиться оставлять только не обходимые карты.</a:t>
                </a:r>
                <a:endParaRPr lang="ru-RU" altLang="ru-RU" sz="2000" b="0" i="0" dirty="0">
                  <a:solidFill>
                    <a:schemeClr val="bg1"/>
                  </a:solidFill>
                </a:endParaRPr>
              </a:p>
              <a:p>
                <a:pPr eaLnBrk="0" fontAlgn="base" hangingPunct="0">
                  <a:lnSpc>
                    <a:spcPct val="100000"/>
                  </a:lnSpc>
                  <a:spcBef>
                    <a:spcPct val="0"/>
                  </a:spcBef>
                  <a:spcAft>
                    <a:spcPct val="0"/>
                  </a:spcAft>
                </a:pPr>
                <a:r>
                  <a:rPr lang="ru-RU" altLang="ru-RU" sz="2000" b="0" i="0" dirty="0">
                    <a:solidFill>
                      <a:schemeClr val="bg1"/>
                    </a:solidFill>
                  </a:rPr>
                  <a:t>две операции расширения – свертки </a:t>
                </a:r>
                <a14:m>
                  <m:oMath xmlns:m="http://schemas.openxmlformats.org/officeDocument/2006/math">
                    <m:r>
                      <a:rPr lang="en-US" altLang="ru-RU" sz="2000" b="0" i="1" smtClean="0">
                        <a:solidFill>
                          <a:schemeClr val="bg1"/>
                        </a:solidFill>
                        <a:latin typeface="Cambria Math" panose="02040503050406030204" pitchFamily="18" charset="0"/>
                      </a:rPr>
                      <m:t>3×3 </m:t>
                    </m:r>
                    <m:r>
                      <a:rPr lang="ru-RU" altLang="ru-RU" sz="2000" b="0" i="0" smtClean="0">
                        <a:solidFill>
                          <a:schemeClr val="bg1"/>
                        </a:solidFill>
                        <a:latin typeface="Cambria Math" panose="02040503050406030204" pitchFamily="18" charset="0"/>
                      </a:rPr>
                      <m:t>и </m:t>
                    </m:r>
                    <m:r>
                      <a:rPr lang="en-US" altLang="ru-RU" sz="2000" b="0" i="0" smtClean="0">
                        <a:solidFill>
                          <a:schemeClr val="bg1"/>
                        </a:solidFill>
                        <a:latin typeface="Cambria Math" panose="02040503050406030204" pitchFamily="18" charset="0"/>
                      </a:rPr>
                      <m:t>1</m:t>
                    </m:r>
                    <m:r>
                      <a:rPr lang="en-US" altLang="ru-RU" sz="2000" b="0" i="1" smtClean="0">
                        <a:solidFill>
                          <a:schemeClr val="bg1"/>
                        </a:solidFill>
                        <a:latin typeface="Cambria Math" panose="02040503050406030204" pitchFamily="18" charset="0"/>
                      </a:rPr>
                      <m:t>×1</m:t>
                    </m:r>
                  </m:oMath>
                </a14:m>
                <a:r>
                  <a:rPr lang="en-US" altLang="ru-RU" sz="2000" dirty="0">
                    <a:solidFill>
                      <a:schemeClr val="bg1"/>
                    </a:solidFill>
                  </a:rPr>
                  <a:t> </a:t>
                </a:r>
                <a:r>
                  <a:rPr lang="ru-RU" altLang="ru-RU" sz="2000" dirty="0">
                    <a:solidFill>
                      <a:schemeClr val="bg1"/>
                    </a:solidFill>
                  </a:rPr>
                  <a:t>в двух параллельных ветках. </a:t>
                </a:r>
              </a:p>
              <a:p>
                <a:pPr lvl="1" eaLnBrk="0" fontAlgn="base" hangingPunct="0">
                  <a:lnSpc>
                    <a:spcPct val="100000"/>
                  </a:lnSpc>
                  <a:spcBef>
                    <a:spcPct val="0"/>
                  </a:spcBef>
                  <a:spcAft>
                    <a:spcPct val="0"/>
                  </a:spcAft>
                </a:pPr>
                <a:r>
                  <a:rPr lang="ru-RU" sz="2000" dirty="0">
                    <a:solidFill>
                      <a:schemeClr val="bg1"/>
                    </a:solidFill>
                  </a:rPr>
                  <a:t>замена части традиционных сверток на свертки </a:t>
                </a:r>
                <a14:m>
                  <m:oMath xmlns:m="http://schemas.openxmlformats.org/officeDocument/2006/math">
                    <m:r>
                      <a:rPr lang="en-US" altLang="ru-RU" sz="2000">
                        <a:solidFill>
                          <a:schemeClr val="bg1"/>
                        </a:solidFill>
                        <a:latin typeface="Cambria Math" panose="02040503050406030204" pitchFamily="18" charset="0"/>
                      </a:rPr>
                      <m:t>1</m:t>
                    </m:r>
                    <m:r>
                      <a:rPr lang="en-US" altLang="ru-RU" sz="2000" i="1">
                        <a:solidFill>
                          <a:schemeClr val="bg1"/>
                        </a:solidFill>
                        <a:latin typeface="Cambria Math" panose="02040503050406030204" pitchFamily="18" charset="0"/>
                      </a:rPr>
                      <m:t>×1</m:t>
                    </m:r>
                  </m:oMath>
                </a14:m>
                <a:r>
                  <a:rPr lang="ru-RU" sz="2000" dirty="0">
                    <a:solidFill>
                      <a:schemeClr val="bg1"/>
                    </a:solidFill>
                  </a:rPr>
                  <a:t> (точечные свертки) снижает число параметров, в 9 раз</a:t>
                </a:r>
              </a:p>
              <a:p>
                <a:pPr eaLnBrk="0" fontAlgn="base" hangingPunct="0">
                  <a:lnSpc>
                    <a:spcPct val="100000"/>
                  </a:lnSpc>
                  <a:spcBef>
                    <a:spcPct val="0"/>
                  </a:spcBef>
                  <a:spcAft>
                    <a:spcPct val="0"/>
                  </a:spcAft>
                </a:pPr>
                <a:r>
                  <a:rPr lang="ru-RU" sz="2000" dirty="0">
                    <a:solidFill>
                      <a:schemeClr val="bg1"/>
                    </a:solidFill>
                  </a:rPr>
                  <a:t>Реализация </a:t>
                </a:r>
                <a:r>
                  <a:rPr lang="ru-RU" sz="2000" dirty="0" err="1">
                    <a:solidFill>
                      <a:schemeClr val="bg1"/>
                    </a:solidFill>
                  </a:rPr>
                  <a:t>субдискретизации</a:t>
                </a:r>
                <a:r>
                  <a:rPr lang="ru-RU" sz="2000" dirty="0">
                    <a:solidFill>
                      <a:schemeClr val="bg1"/>
                    </a:solidFill>
                  </a:rPr>
                  <a:t> (</a:t>
                </a:r>
                <a:r>
                  <a:rPr lang="ru-RU" sz="2000" dirty="0" err="1">
                    <a:solidFill>
                      <a:schemeClr val="bg1"/>
                    </a:solidFill>
                  </a:rPr>
                  <a:t>пулинга</a:t>
                </a:r>
                <a:r>
                  <a:rPr lang="ru-RU" sz="2000" dirty="0">
                    <a:solidFill>
                      <a:schemeClr val="bg1"/>
                    </a:solidFill>
                  </a:rPr>
                  <a:t>) только в оконечных слоях нейронной сети. </a:t>
                </a:r>
              </a:p>
              <a:p>
                <a:pPr marL="685800" lvl="2" eaLnBrk="0" fontAlgn="base" hangingPunct="0">
                  <a:lnSpc>
                    <a:spcPct val="100000"/>
                  </a:lnSpc>
                  <a:spcBef>
                    <a:spcPct val="0"/>
                  </a:spcBef>
                  <a:spcAft>
                    <a:spcPct val="0"/>
                  </a:spcAft>
                </a:pPr>
                <a:r>
                  <a:rPr lang="ru-RU" dirty="0">
                    <a:solidFill>
                      <a:schemeClr val="bg1"/>
                    </a:solidFill>
                  </a:rPr>
                  <a:t>По мнению авторов это должно способствовать увеличению обобщающей способности при классификации - задержанная </a:t>
                </a:r>
                <a:r>
                  <a:rPr lang="ru-RU" dirty="0" err="1">
                    <a:solidFill>
                      <a:schemeClr val="bg1"/>
                    </a:solidFill>
                  </a:rPr>
                  <a:t>субдискретизация</a:t>
                </a:r>
                <a:r>
                  <a:rPr lang="ru-RU" dirty="0">
                    <a:solidFill>
                      <a:schemeClr val="bg1"/>
                    </a:solidFill>
                  </a:rPr>
                  <a:t> (</a:t>
                </a:r>
                <a:r>
                  <a:rPr lang="ru-RU" dirty="0" err="1">
                    <a:solidFill>
                      <a:schemeClr val="bg1"/>
                    </a:solidFill>
                  </a:rPr>
                  <a:t>delayed</a:t>
                </a:r>
                <a:r>
                  <a:rPr lang="ru-RU" dirty="0">
                    <a:solidFill>
                      <a:schemeClr val="bg1"/>
                    </a:solidFill>
                  </a:rPr>
                  <a:t> </a:t>
                </a:r>
                <a:r>
                  <a:rPr lang="ru-RU" dirty="0" err="1">
                    <a:solidFill>
                      <a:schemeClr val="bg1"/>
                    </a:solidFill>
                  </a:rPr>
                  <a:t>downsampling</a:t>
                </a:r>
                <a:r>
                  <a:rPr lang="ru-RU"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Производительность на уровне </a:t>
                </a:r>
                <a:r>
                  <a:rPr lang="ru-RU" sz="2000" b="1" dirty="0" err="1">
                    <a:solidFill>
                      <a:schemeClr val="bg1"/>
                    </a:solidFill>
                  </a:rPr>
                  <a:t>AlexNet</a:t>
                </a:r>
                <a:r>
                  <a:rPr lang="ru-RU" sz="2000" b="1" dirty="0">
                    <a:solidFill>
                      <a:schemeClr val="bg1"/>
                    </a:solidFill>
                  </a:rPr>
                  <a:t> при числе параметров в 50 раз ниже </a:t>
                </a:r>
                <a:br>
                  <a:rPr lang="ru-RU" sz="2000" b="1" dirty="0">
                    <a:solidFill>
                      <a:schemeClr val="bg1"/>
                    </a:solidFill>
                  </a:rPr>
                </a:br>
                <a:r>
                  <a:rPr lang="ru-RU" sz="2000" b="1" dirty="0">
                    <a:solidFill>
                      <a:schemeClr val="bg1"/>
                    </a:solidFill>
                  </a:rPr>
                  <a:t>(5 </a:t>
                </a:r>
                <a:r>
                  <a:rPr lang="ru-RU" sz="2000" b="1" dirty="0" err="1">
                    <a:solidFill>
                      <a:schemeClr val="bg1"/>
                    </a:solidFill>
                  </a:rPr>
                  <a:t>МБайт</a:t>
                </a:r>
                <a:r>
                  <a:rPr lang="ru-RU" sz="2000" b="1" dirty="0">
                    <a:solidFill>
                      <a:schemeClr val="bg1"/>
                    </a:solidFill>
                  </a:rPr>
                  <a:t> против 240 у </a:t>
                </a:r>
                <a:r>
                  <a:rPr lang="ru-RU" sz="2000" b="1" dirty="0" err="1">
                    <a:solidFill>
                      <a:schemeClr val="bg1"/>
                    </a:solidFill>
                  </a:rPr>
                  <a:t>AlexNet</a:t>
                </a:r>
                <a:r>
                  <a:rPr lang="ru-RU" sz="2000" b="1"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В сети нет </a:t>
                </a:r>
                <a:r>
                  <a:rPr lang="ru-RU" sz="2000" b="1" dirty="0" err="1">
                    <a:solidFill>
                      <a:schemeClr val="bg1"/>
                    </a:solidFill>
                  </a:rPr>
                  <a:t>полносвязных</a:t>
                </a:r>
                <a:r>
                  <a:rPr lang="ru-RU" sz="2000" b="1" dirty="0">
                    <a:solidFill>
                      <a:schemeClr val="bg1"/>
                    </a:solidFill>
                  </a:rPr>
                  <a:t> слоев.</a:t>
                </a:r>
                <a:endParaRPr lang="en-US" sz="2000" b="1" dirty="0">
                  <a:solidFill>
                    <a:schemeClr val="bg1"/>
                  </a:solidFill>
                </a:endParaRPr>
              </a:p>
            </p:txBody>
          </p:sp>
        </mc:Choice>
        <mc:Fallback xmlns="">
          <p:sp>
            <p:nvSpPr>
              <p:cNvPr id="3" name="Объект 2">
                <a:extLst>
                  <a:ext uri="{FF2B5EF4-FFF2-40B4-BE49-F238E27FC236}">
                    <a16:creationId xmlns:a16="http://schemas.microsoft.com/office/drawing/2014/main" id="{E3A939E4-538A-4365-973E-CE63E6876A58}"/>
                  </a:ext>
                </a:extLst>
              </p:cNvPr>
              <p:cNvSpPr>
                <a:spLocks noGrp="1" noRot="1" noChangeAspect="1" noMove="1" noResize="1" noEditPoints="1" noAdjustHandles="1" noChangeArrowheads="1" noChangeShapeType="1" noTextEdit="1"/>
              </p:cNvSpPr>
              <p:nvPr>
                <p:ph idx="1"/>
              </p:nvPr>
            </p:nvSpPr>
            <p:spPr>
              <a:xfrm>
                <a:off x="340659" y="863125"/>
                <a:ext cx="10204850" cy="5657316"/>
              </a:xfrm>
              <a:blipFill>
                <a:blip r:embed="rId3"/>
                <a:stretch>
                  <a:fillRect l="-497" t="-673" b="-448"/>
                </a:stretch>
              </a:blipFill>
            </p:spPr>
            <p:txBody>
              <a:bodyPr/>
              <a:lstStyle/>
              <a:p>
                <a:r>
                  <a:rPr lang="ru-RU">
                    <a:noFill/>
                  </a:rPr>
                  <a:t> </a:t>
                </a:r>
              </a:p>
            </p:txBody>
          </p:sp>
        </mc:Fallback>
      </mc:AlternateContent>
      <p:pic>
        <p:nvPicPr>
          <p:cNvPr id="7" name="Рисунок 6"/>
          <p:cNvPicPr>
            <a:picLocks noChangeAspect="1"/>
          </p:cNvPicPr>
          <p:nvPr/>
        </p:nvPicPr>
        <p:blipFill rotWithShape="1">
          <a:blip r:embed="rId2"/>
          <a:srcRect l="33536" t="1827" r="42683" b="16278"/>
          <a:stretch/>
        </p:blipFill>
        <p:spPr>
          <a:xfrm>
            <a:off x="9991513" y="327410"/>
            <a:ext cx="2057052" cy="3714750"/>
          </a:xfrm>
          <a:prstGeom prst="rect">
            <a:avLst/>
          </a:prstGeom>
        </p:spPr>
      </p:pic>
    </p:spTree>
    <p:extLst>
      <p:ext uri="{BB962C8B-B14F-4D97-AF65-F5344CB8AC3E}">
        <p14:creationId xmlns:p14="http://schemas.microsoft.com/office/powerpoint/2010/main" val="350273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SqueezeNeXt</a:t>
            </a:r>
            <a:r>
              <a:rPr lang="ru-RU" sz="4800" b="1" dirty="0">
                <a:solidFill>
                  <a:schemeClr val="bg1"/>
                </a:solidFill>
              </a:rPr>
              <a:t> 201</a:t>
            </a:r>
            <a:r>
              <a:rPr lang="en-US"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9326656" cy="4948015"/>
          </a:xfrm>
        </p:spPr>
        <p:txBody>
          <a:bodyPr>
            <a:noAutofit/>
          </a:bodyPr>
          <a:lstStyle/>
          <a:p>
            <a:r>
              <a:rPr lang="en-US" sz="2000" b="1" dirty="0" err="1">
                <a:solidFill>
                  <a:schemeClr val="bg1"/>
                </a:solidFill>
              </a:rPr>
              <a:t>SqueezNeXt</a:t>
            </a:r>
            <a:r>
              <a:rPr lang="en-US" sz="2000" dirty="0">
                <a:solidFill>
                  <a:schemeClr val="bg1"/>
                </a:solidFill>
              </a:rPr>
              <a:t> network (2018) – </a:t>
            </a:r>
            <a:r>
              <a:rPr lang="ru-RU" sz="2000" dirty="0">
                <a:solidFill>
                  <a:schemeClr val="bg1"/>
                </a:solidFill>
              </a:rPr>
              <a:t>развитие идей </a:t>
            </a:r>
            <a:r>
              <a:rPr lang="en-US" sz="1600" b="1" dirty="0" err="1">
                <a:solidFill>
                  <a:schemeClr val="bg1"/>
                </a:solidFill>
              </a:rPr>
              <a:t>SqueezeNet</a:t>
            </a:r>
            <a:endParaRPr lang="ru-RU" sz="1600" b="1" dirty="0">
              <a:solidFill>
                <a:schemeClr val="bg1"/>
              </a:solidFill>
            </a:endParaRPr>
          </a:p>
          <a:p>
            <a:r>
              <a:rPr lang="ru-RU" sz="1600" b="1" dirty="0">
                <a:solidFill>
                  <a:schemeClr val="bg1"/>
                </a:solidFill>
              </a:rPr>
              <a:t>Основной блок </a:t>
            </a:r>
            <a:r>
              <a:rPr lang="en-US" sz="1600" b="1" dirty="0" err="1">
                <a:solidFill>
                  <a:schemeClr val="bg1"/>
                </a:solidFill>
              </a:rPr>
              <a:t>SqueezeNeXt</a:t>
            </a:r>
            <a:r>
              <a:rPr lang="en-US" sz="1600" b="1" dirty="0">
                <a:solidFill>
                  <a:schemeClr val="bg1"/>
                </a:solidFill>
              </a:rPr>
              <a:t>:</a:t>
            </a:r>
            <a:r>
              <a:rPr lang="en-US" sz="1600" dirty="0">
                <a:solidFill>
                  <a:schemeClr val="bg1"/>
                </a:solidFill>
              </a:rPr>
              <a:t/>
            </a:r>
            <a:br>
              <a:rPr lang="en-US" sz="1600" dirty="0">
                <a:solidFill>
                  <a:schemeClr val="bg1"/>
                </a:solidFill>
              </a:rPr>
            </a:br>
            <a:r>
              <a:rPr lang="ru-RU" sz="2000" dirty="0">
                <a:solidFill>
                  <a:schemeClr val="bg1"/>
                </a:solidFill>
              </a:rPr>
              <a:t>Последовательное сжатие карт признаков при помощи сверток 1</a:t>
            </a:r>
            <a:r>
              <a:rPr lang="en-US" sz="2000" dirty="0">
                <a:solidFill>
                  <a:schemeClr val="bg1"/>
                </a:solidFill>
              </a:rPr>
              <a:t>×</a:t>
            </a:r>
            <a:r>
              <a:rPr lang="ru-RU" sz="2000" dirty="0">
                <a:solidFill>
                  <a:schemeClr val="bg1"/>
                </a:solidFill>
              </a:rPr>
              <a:t>1</a:t>
            </a:r>
            <a:r>
              <a:rPr lang="en-US" sz="2000" dirty="0">
                <a:solidFill>
                  <a:schemeClr val="bg1"/>
                </a:solidFill>
              </a:rPr>
              <a:t> (C/2, </a:t>
            </a:r>
            <a:r>
              <a:rPr lang="ru-RU" sz="2000" dirty="0">
                <a:solidFill>
                  <a:schemeClr val="bg1"/>
                </a:solidFill>
              </a:rPr>
              <a:t>и</a:t>
            </a:r>
            <a:r>
              <a:rPr lang="en-US" sz="2000" dirty="0">
                <a:solidFill>
                  <a:schemeClr val="bg1"/>
                </a:solidFill>
              </a:rPr>
              <a:t> C/4).</a:t>
            </a:r>
          </a:p>
          <a:p>
            <a:pPr lvl="1"/>
            <a:r>
              <a:rPr lang="ru-RU" sz="1600" dirty="0">
                <a:solidFill>
                  <a:schemeClr val="bg1"/>
                </a:solidFill>
              </a:rPr>
              <a:t>Чем больше сверток, тем больше не линейностей – более точное сжатие.</a:t>
            </a:r>
          </a:p>
          <a:p>
            <a:pPr lvl="2"/>
            <a:r>
              <a:rPr lang="ru-RU" sz="1200" dirty="0">
                <a:solidFill>
                  <a:schemeClr val="bg1"/>
                </a:solidFill>
              </a:rPr>
              <a:t>Сжатие сокращает число признаков, оставляя только нужные.</a:t>
            </a:r>
          </a:p>
          <a:p>
            <a:r>
              <a:rPr lang="ru-RU" sz="2000" dirty="0">
                <a:solidFill>
                  <a:schemeClr val="bg1"/>
                </a:solidFill>
              </a:rPr>
              <a:t>Использование пространственно-разряженной свертки (</a:t>
            </a:r>
            <a:r>
              <a:rPr lang="en-US" sz="2000" dirty="0">
                <a:solidFill>
                  <a:schemeClr val="bg1"/>
                </a:solidFill>
              </a:rPr>
              <a:t>3×1 </a:t>
            </a:r>
            <a:r>
              <a:rPr lang="ru-RU" sz="2000" dirty="0">
                <a:solidFill>
                  <a:schemeClr val="bg1"/>
                </a:solidFill>
              </a:rPr>
              <a:t>и</a:t>
            </a:r>
            <a:r>
              <a:rPr lang="en-US" sz="2000" dirty="0">
                <a:solidFill>
                  <a:schemeClr val="bg1"/>
                </a:solidFill>
              </a:rPr>
              <a:t> 1×3</a:t>
            </a:r>
            <a:r>
              <a:rPr lang="ru-RU" sz="2000" dirty="0">
                <a:solidFill>
                  <a:schemeClr val="bg1"/>
                </a:solidFill>
              </a:rPr>
              <a:t>) вместо 3</a:t>
            </a:r>
            <a:r>
              <a:rPr lang="en-US" sz="2000" dirty="0">
                <a:solidFill>
                  <a:schemeClr val="bg1"/>
                </a:solidFill>
              </a:rPr>
              <a:t>×</a:t>
            </a:r>
            <a:r>
              <a:rPr lang="ru-RU" sz="2000" dirty="0">
                <a:solidFill>
                  <a:schemeClr val="bg1"/>
                </a:solidFill>
              </a:rPr>
              <a:t>3</a:t>
            </a:r>
            <a:endParaRPr lang="en-US" sz="2000" dirty="0">
              <a:solidFill>
                <a:schemeClr val="bg1"/>
              </a:solidFill>
            </a:endParaRPr>
          </a:p>
          <a:p>
            <a:pPr lvl="1"/>
            <a:r>
              <a:rPr lang="ru-RU" sz="1600" dirty="0">
                <a:solidFill>
                  <a:schemeClr val="bg1"/>
                </a:solidFill>
              </a:rPr>
              <a:t>Порядок сверток меняется у четных и не четных блоков.</a:t>
            </a:r>
          </a:p>
          <a:p>
            <a:r>
              <a:rPr lang="ru-RU" sz="2000" dirty="0">
                <a:solidFill>
                  <a:schemeClr val="bg1"/>
                </a:solidFill>
              </a:rPr>
              <a:t>Использование остаточных связей в отличии от стандартной </a:t>
            </a:r>
            <a:r>
              <a:rPr lang="en-US" sz="2000" b="1" dirty="0" err="1">
                <a:solidFill>
                  <a:schemeClr val="bg1"/>
                </a:solidFill>
              </a:rPr>
              <a:t>SqueezeNet</a:t>
            </a:r>
            <a:endParaRPr lang="en-US" sz="2000" dirty="0">
              <a:solidFill>
                <a:schemeClr val="bg1"/>
              </a:solidFill>
            </a:endParaRPr>
          </a:p>
          <a:p>
            <a:r>
              <a:rPr lang="ru-RU" sz="2000" dirty="0">
                <a:solidFill>
                  <a:schemeClr val="bg1"/>
                </a:solidFill>
              </a:rPr>
              <a:t>Сеть использует </a:t>
            </a:r>
            <a:r>
              <a:rPr lang="ru-RU" sz="2000" dirty="0" err="1">
                <a:solidFill>
                  <a:schemeClr val="bg1"/>
                </a:solidFill>
              </a:rPr>
              <a:t>полносвязаный</a:t>
            </a:r>
            <a:r>
              <a:rPr lang="ru-RU" sz="2000" dirty="0">
                <a:solidFill>
                  <a:schemeClr val="bg1"/>
                </a:solidFill>
              </a:rPr>
              <a:t> слой в головной части, но перед этим делается сжатие размерности.</a:t>
            </a:r>
          </a:p>
          <a:p>
            <a:r>
              <a:rPr lang="ru-RU" sz="2000" dirty="0">
                <a:solidFill>
                  <a:schemeClr val="bg1"/>
                </a:solidFill>
              </a:rPr>
              <a:t>Глубина и число карт признаков – это </a:t>
            </a:r>
            <a:r>
              <a:rPr lang="ru-RU" sz="2000" dirty="0" err="1">
                <a:solidFill>
                  <a:schemeClr val="bg1"/>
                </a:solidFill>
              </a:rPr>
              <a:t>гиперпараметр</a:t>
            </a:r>
            <a:r>
              <a:rPr lang="en-US" sz="2000" dirty="0">
                <a:solidFill>
                  <a:schemeClr val="bg1"/>
                </a:solidFill>
              </a:rPr>
              <a:t>.</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9810750" y="2805381"/>
            <a:ext cx="2381250" cy="3276600"/>
          </a:xfrm>
          <a:prstGeom prst="rect">
            <a:avLst/>
          </a:prstGeom>
        </p:spPr>
      </p:pic>
    </p:spTree>
    <p:extLst>
      <p:ext uri="{BB962C8B-B14F-4D97-AF65-F5344CB8AC3E}">
        <p14:creationId xmlns:p14="http://schemas.microsoft.com/office/powerpoint/2010/main" val="203763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b="1" dirty="0">
                <a:solidFill>
                  <a:schemeClr val="bg1"/>
                </a:solidFill>
              </a:rPr>
              <a:t>Выход слоя проекции (сжатия) не имеет функции активации</a:t>
            </a:r>
            <a:r>
              <a:rPr lang="ru-RU" altLang="ru-RU" dirty="0">
                <a:solidFill>
                  <a:schemeClr val="bg1"/>
                </a:solidFill>
              </a:rPr>
              <a:t>. </a:t>
            </a:r>
          </a:p>
          <a:p>
            <a:pPr marL="1162050" lvl="3" indent="-242888" eaLnBrk="0" fontAlgn="base" hangingPunct="0">
              <a:lnSpc>
                <a:spcPct val="100000"/>
              </a:lnSpc>
              <a:spcBef>
                <a:spcPct val="0"/>
              </a:spcBef>
              <a:spcAft>
                <a:spcPct val="0"/>
              </a:spcAft>
            </a:pPr>
            <a:r>
              <a:rPr lang="ru-RU" altLang="ru-RU" sz="2400" dirty="0">
                <a:solidFill>
                  <a:schemeClr val="bg1"/>
                </a:solidFill>
              </a:rPr>
              <a:t>Авторы назвали этот линейным сужением  (</a:t>
            </a:r>
            <a:r>
              <a:rPr lang="ru-RU" altLang="ru-RU" sz="2400" b="1" dirty="0" err="1">
                <a:solidFill>
                  <a:schemeClr val="bg1"/>
                </a:solidFill>
              </a:rPr>
              <a:t>linear</a:t>
            </a:r>
            <a:r>
              <a:rPr lang="ru-RU" altLang="ru-RU" sz="2400" b="1" dirty="0">
                <a:solidFill>
                  <a:schemeClr val="bg1"/>
                </a:solidFill>
              </a:rPr>
              <a:t> </a:t>
            </a:r>
            <a:r>
              <a:rPr lang="ru-RU" altLang="ru-RU" sz="2400" b="1" dirty="0" err="1">
                <a:solidFill>
                  <a:schemeClr val="bg1"/>
                </a:solidFill>
              </a:rPr>
              <a:t>bottlenecks</a:t>
            </a:r>
            <a:r>
              <a:rPr lang="ru-RU" altLang="ru-RU" sz="2400" b="1" dirty="0">
                <a:solidFill>
                  <a:schemeClr val="bg1"/>
                </a:solidFill>
              </a:rPr>
              <a:t>)</a:t>
            </a:r>
            <a:r>
              <a:rPr lang="ru-RU" altLang="ru-RU" sz="2400" dirty="0">
                <a:solidFill>
                  <a:schemeClr val="bg1"/>
                </a:solidFill>
              </a:rPr>
              <a:t>.</a:t>
            </a:r>
          </a:p>
          <a:p>
            <a:pPr marL="1162050" lvl="6" indent="-242888" eaLnBrk="0" fontAlgn="base" hangingPunct="0">
              <a:lnSpc>
                <a:spcPct val="100000"/>
              </a:lnSpc>
              <a:spcBef>
                <a:spcPct val="0"/>
              </a:spcBef>
              <a:spcAft>
                <a:spcPct val="0"/>
              </a:spcAft>
            </a:pPr>
            <a:r>
              <a:rPr lang="ru-RU" altLang="ru-RU" sz="2400" dirty="0">
                <a:solidFill>
                  <a:schemeClr val="bg1"/>
                </a:solidFill>
              </a:rPr>
              <a:t>Причина этому по мнению авторов – так как слой выдает небольшое число карт признаков, использование нелинейностей может привести к потери полезной информации.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537883" y="1045471"/>
            <a:ext cx="10854017" cy="219641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2393326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dirty="0">
                <a:solidFill>
                  <a:schemeClr val="bg1"/>
                </a:solidFill>
              </a:rPr>
              <a:t>Достоинство блока обратного остаточного блока – это возможность управлять обеим числом параметров в сети.  </a:t>
            </a:r>
          </a:p>
          <a:p>
            <a:pPr lvl="1" eaLnBrk="0" fontAlgn="base" hangingPunct="0">
              <a:lnSpc>
                <a:spcPct val="100000"/>
              </a:lnSpc>
              <a:spcBef>
                <a:spcPct val="0"/>
              </a:spcBef>
              <a:spcAft>
                <a:spcPct val="0"/>
              </a:spcAft>
            </a:pPr>
            <a:r>
              <a:rPr lang="ru-RU" altLang="ru-RU" dirty="0">
                <a:solidFill>
                  <a:schemeClr val="bg1"/>
                </a:solidFill>
              </a:rPr>
              <a:t>То есть даже если глубокая свертка должны быть выполнена для весьма большо числа карт признаков – общее число параметров на входе и выходе останется небольшим.</a:t>
            </a:r>
            <a:endParaRPr lang="ru-RU" altLang="ru-RU" sz="24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537883" y="1045471"/>
            <a:ext cx="10854017" cy="219641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34567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4646</Words>
  <Application>Microsoft Office PowerPoint</Application>
  <PresentationFormat>Широкоэкранный</PresentationFormat>
  <Paragraphs>666</Paragraphs>
  <Slides>77</Slides>
  <Notes>1</Notes>
  <HiddenSlides>6</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77</vt:i4>
      </vt:variant>
    </vt:vector>
  </HeadingPairs>
  <TitlesOfParts>
    <vt:vector size="88" baseType="lpstr">
      <vt:lpstr>Arial</vt:lpstr>
      <vt:lpstr>Calibri</vt:lpstr>
      <vt:lpstr>Calibri Light</vt:lpstr>
      <vt:lpstr>Cambria Math</vt:lpstr>
      <vt:lpstr>charter</vt:lpstr>
      <vt:lpstr>charter</vt:lpstr>
      <vt:lpstr>Georgia</vt:lpstr>
      <vt:lpstr>Helvetica Neue</vt:lpstr>
      <vt:lpstr>Times New Roman</vt:lpstr>
      <vt:lpstr>Verdana</vt:lpstr>
      <vt:lpstr>Тема Office</vt:lpstr>
      <vt:lpstr>Презентация PowerPoint</vt:lpstr>
      <vt:lpstr>Мобильные Сети. MobileNet V1 2017</vt:lpstr>
      <vt:lpstr>Мобильные Сети. MobileNet V1 2017</vt:lpstr>
      <vt:lpstr>Мобильные Сети. MobileNet V1 2017</vt:lpstr>
      <vt:lpstr>Мобильные Сети. MobileNet V1 2017</vt:lpstr>
      <vt:lpstr>Мобильные Сети. MobileNet V2 2018</vt:lpstr>
      <vt:lpstr>Мобильные Сети. MobileNet V2 2018</vt:lpstr>
      <vt:lpstr>Мобильные Сети. MobileNet V2 2018</vt:lpstr>
      <vt:lpstr>Мобильные Сети. MobileNet V2 2018</vt:lpstr>
      <vt:lpstr>Мобильные Сети. MobileNet V2 2018</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Squeeze and Excitation block</vt:lpstr>
      <vt:lpstr>Слои внимания. SENet 2018</vt:lpstr>
      <vt:lpstr>Презентация PowerPoint</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Squeeze and Excitation block</vt:lpstr>
      <vt:lpstr>Слои внимания. SENet 2018</vt:lpstr>
      <vt:lpstr>Презентация PowerPoint</vt:lpstr>
      <vt:lpstr>AutoML</vt:lpstr>
      <vt:lpstr>Автоп МЛ</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Архитектура MobileNet V3 (2019)</vt:lpstr>
      <vt:lpstr>Архитектура MobileNet V3 (2019)</vt:lpstr>
      <vt:lpstr>Архитектура EfficientNet (2019) </vt:lpstr>
      <vt:lpstr>Архитектура EfficientNet (2019) </vt:lpstr>
      <vt:lpstr>Архитектура EfficientNet (2019)  </vt:lpstr>
      <vt:lpstr>Архитектура EfficientNet V2 (2020) </vt:lpstr>
      <vt:lpstr>Архитектура EfficientNet V2 (2020) </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тестовые вопросы</vt:lpstr>
      <vt:lpstr>Базовые тестовые вопросы</vt:lpstr>
      <vt:lpstr>Базовые тестовые вопросы</vt:lpstr>
      <vt:lpstr>Учбеный вопрос-повышенная сложность</vt:lpstr>
      <vt:lpstr>Учбеный вопрос-повышенная сложность</vt:lpstr>
      <vt:lpstr>Мобильные Сети. ShuffleNet. Group-Wise convolution</vt:lpstr>
      <vt:lpstr>Мобильные Сети. ShuffleNet. Group-Wise convolution</vt:lpstr>
      <vt:lpstr>Мобильные Сети. ShuffleNet V1 2017</vt:lpstr>
      <vt:lpstr>Мобильные Сети. ShuffleNet V2 2018</vt:lpstr>
      <vt:lpstr>Мобильные Сети. SqueezeNet 2016</vt:lpstr>
      <vt:lpstr>Мобильные Сети. SqueezeNeXt 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для низкопроизводительных устройств</dc:title>
  <dc:creator>Ронкин Михаил Владимирович</dc:creator>
  <cp:lastModifiedBy>Ронкин Михаил Владимирович</cp:lastModifiedBy>
  <cp:revision>35</cp:revision>
  <dcterms:created xsi:type="dcterms:W3CDTF">2021-12-17T13:41:49Z</dcterms:created>
  <dcterms:modified xsi:type="dcterms:W3CDTF">2025-10-28T15:41:36Z</dcterms:modified>
</cp:coreProperties>
</file>